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7"/>
  </p:notesMasterIdLst>
  <p:sldIdLst>
    <p:sldId id="256" r:id="rId2"/>
    <p:sldId id="257" r:id="rId3"/>
    <p:sldId id="419" r:id="rId4"/>
    <p:sldId id="420" r:id="rId5"/>
    <p:sldId id="421" r:id="rId6"/>
    <p:sldId id="424" r:id="rId7"/>
    <p:sldId id="425" r:id="rId8"/>
    <p:sldId id="403" r:id="rId9"/>
    <p:sldId id="459" r:id="rId10"/>
    <p:sldId id="460" r:id="rId11"/>
    <p:sldId id="461" r:id="rId12"/>
    <p:sldId id="450" r:id="rId13"/>
    <p:sldId id="451" r:id="rId14"/>
    <p:sldId id="452" r:id="rId15"/>
    <p:sldId id="408" r:id="rId16"/>
    <p:sldId id="409" r:id="rId17"/>
    <p:sldId id="436" r:id="rId18"/>
    <p:sldId id="437" r:id="rId19"/>
    <p:sldId id="438" r:id="rId20"/>
    <p:sldId id="439" r:id="rId21"/>
    <p:sldId id="440" r:id="rId22"/>
    <p:sldId id="441" r:id="rId23"/>
    <p:sldId id="443" r:id="rId24"/>
    <p:sldId id="444" r:id="rId25"/>
    <p:sldId id="445" r:id="rId26"/>
    <p:sldId id="447" r:id="rId27"/>
    <p:sldId id="448" r:id="rId28"/>
    <p:sldId id="455" r:id="rId29"/>
    <p:sldId id="456" r:id="rId30"/>
    <p:sldId id="457" r:id="rId31"/>
    <p:sldId id="463" r:id="rId32"/>
    <p:sldId id="464" r:id="rId33"/>
    <p:sldId id="462" r:id="rId34"/>
    <p:sldId id="465" r:id="rId35"/>
    <p:sldId id="467" r:id="rId36"/>
    <p:sldId id="468" r:id="rId37"/>
    <p:sldId id="469" r:id="rId38"/>
    <p:sldId id="470" r:id="rId39"/>
    <p:sldId id="471" r:id="rId40"/>
    <p:sldId id="458" r:id="rId41"/>
    <p:sldId id="473" r:id="rId42"/>
    <p:sldId id="474" r:id="rId43"/>
    <p:sldId id="475" r:id="rId44"/>
    <p:sldId id="476" r:id="rId45"/>
    <p:sldId id="258"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74"/>
  </p:normalViewPr>
  <p:slideViewPr>
    <p:cSldViewPr snapToGrid="0" snapToObjects="1">
      <p:cViewPr varScale="1">
        <p:scale>
          <a:sx n="115" d="100"/>
          <a:sy n="115" d="100"/>
        </p:scale>
        <p:origin x="14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92DE5-B72B-40B1-A49A-B5F51E0203FA}" type="datetimeFigureOut">
              <a:rPr lang="it-IT" smtClean="0"/>
              <a:t>07/07/2021</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B9720-F640-4774-89BA-98B0FAC8587E}" type="slidenum">
              <a:rPr lang="it-IT" smtClean="0"/>
              <a:t>‹N›</a:t>
            </a:fld>
            <a:endParaRPr lang="it-IT"/>
          </a:p>
        </p:txBody>
      </p:sp>
    </p:spTree>
    <p:extLst>
      <p:ext uri="{BB962C8B-B14F-4D97-AF65-F5344CB8AC3E}">
        <p14:creationId xmlns:p14="http://schemas.microsoft.com/office/powerpoint/2010/main" val="4215222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13A9101-FB2D-9A4B-89C0-54FF7758AA71}" type="datetimeFigureOut">
              <a:rPr lang="it-IT" smtClean="0"/>
              <a:t>07/07/2021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9FA49C1-D0FF-7844-A0CC-70D5C0EDC5B3}" type="slidenum">
              <a:rPr lang="it-IT" smtClean="0"/>
              <a:t>‹N›</a:t>
            </a:fld>
            <a:endParaRPr lang="it-IT"/>
          </a:p>
        </p:txBody>
      </p:sp>
    </p:spTree>
    <p:extLst>
      <p:ext uri="{BB962C8B-B14F-4D97-AF65-F5344CB8AC3E}">
        <p14:creationId xmlns:p14="http://schemas.microsoft.com/office/powerpoint/2010/main" val="308771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13A9101-FB2D-9A4B-89C0-54FF7758AA71}" type="datetimeFigureOut">
              <a:rPr lang="it-IT" smtClean="0"/>
              <a:t>07/07/2021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9FA49C1-D0FF-7844-A0CC-70D5C0EDC5B3}" type="slidenum">
              <a:rPr lang="it-IT" smtClean="0"/>
              <a:t>‹N›</a:t>
            </a:fld>
            <a:endParaRPr lang="it-IT"/>
          </a:p>
        </p:txBody>
      </p:sp>
    </p:spTree>
    <p:extLst>
      <p:ext uri="{BB962C8B-B14F-4D97-AF65-F5344CB8AC3E}">
        <p14:creationId xmlns:p14="http://schemas.microsoft.com/office/powerpoint/2010/main" val="210000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13A9101-FB2D-9A4B-89C0-54FF7758AA71}" type="datetimeFigureOut">
              <a:rPr lang="it-IT" smtClean="0"/>
              <a:t>07/07/2021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9FA49C1-D0FF-7844-A0CC-70D5C0EDC5B3}" type="slidenum">
              <a:rPr lang="it-IT" smtClean="0"/>
              <a:t>‹N›</a:t>
            </a:fld>
            <a:endParaRPr lang="it-IT"/>
          </a:p>
        </p:txBody>
      </p:sp>
    </p:spTree>
    <p:extLst>
      <p:ext uri="{BB962C8B-B14F-4D97-AF65-F5344CB8AC3E}">
        <p14:creationId xmlns:p14="http://schemas.microsoft.com/office/powerpoint/2010/main" val="3689758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13A9101-FB2D-9A4B-89C0-54FF7758AA71}" type="datetimeFigureOut">
              <a:rPr lang="it-IT" smtClean="0"/>
              <a:t>07/07/2021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9FA49C1-D0FF-7844-A0CC-70D5C0EDC5B3}" type="slidenum">
              <a:rPr lang="it-IT" smtClean="0"/>
              <a:t>‹N›</a:t>
            </a:fld>
            <a:endParaRPr lang="it-IT"/>
          </a:p>
        </p:txBody>
      </p:sp>
    </p:spTree>
    <p:extLst>
      <p:ext uri="{BB962C8B-B14F-4D97-AF65-F5344CB8AC3E}">
        <p14:creationId xmlns:p14="http://schemas.microsoft.com/office/powerpoint/2010/main" val="2332246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13A9101-FB2D-9A4B-89C0-54FF7758AA71}" type="datetimeFigureOut">
              <a:rPr lang="it-IT" smtClean="0"/>
              <a:t>07/07/2021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9FA49C1-D0FF-7844-A0CC-70D5C0EDC5B3}" type="slidenum">
              <a:rPr lang="it-IT" smtClean="0"/>
              <a:t>‹N›</a:t>
            </a:fld>
            <a:endParaRPr lang="it-IT"/>
          </a:p>
        </p:txBody>
      </p:sp>
    </p:spTree>
    <p:extLst>
      <p:ext uri="{BB962C8B-B14F-4D97-AF65-F5344CB8AC3E}">
        <p14:creationId xmlns:p14="http://schemas.microsoft.com/office/powerpoint/2010/main" val="239054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13A9101-FB2D-9A4B-89C0-54FF7758AA71}" type="datetimeFigureOut">
              <a:rPr lang="it-IT" smtClean="0"/>
              <a:t>07/07/2021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9FA49C1-D0FF-7844-A0CC-70D5C0EDC5B3}" type="slidenum">
              <a:rPr lang="it-IT" smtClean="0"/>
              <a:t>‹N›</a:t>
            </a:fld>
            <a:endParaRPr lang="it-IT"/>
          </a:p>
        </p:txBody>
      </p:sp>
    </p:spTree>
    <p:extLst>
      <p:ext uri="{BB962C8B-B14F-4D97-AF65-F5344CB8AC3E}">
        <p14:creationId xmlns:p14="http://schemas.microsoft.com/office/powerpoint/2010/main" val="163715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13A9101-FB2D-9A4B-89C0-54FF7758AA71}" type="datetimeFigureOut">
              <a:rPr lang="it-IT" smtClean="0"/>
              <a:t>07/07/2021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C9FA49C1-D0FF-7844-A0CC-70D5C0EDC5B3}" type="slidenum">
              <a:rPr lang="it-IT" smtClean="0"/>
              <a:t>‹N›</a:t>
            </a:fld>
            <a:endParaRPr lang="it-IT"/>
          </a:p>
        </p:txBody>
      </p:sp>
    </p:spTree>
    <p:extLst>
      <p:ext uri="{BB962C8B-B14F-4D97-AF65-F5344CB8AC3E}">
        <p14:creationId xmlns:p14="http://schemas.microsoft.com/office/powerpoint/2010/main" val="2764479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13A9101-FB2D-9A4B-89C0-54FF7758AA71}" type="datetimeFigureOut">
              <a:rPr lang="it-IT" smtClean="0"/>
              <a:t>07/07/2021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C9FA49C1-D0FF-7844-A0CC-70D5C0EDC5B3}" type="slidenum">
              <a:rPr lang="it-IT" smtClean="0"/>
              <a:t>‹N›</a:t>
            </a:fld>
            <a:endParaRPr lang="it-IT"/>
          </a:p>
        </p:txBody>
      </p:sp>
    </p:spTree>
    <p:extLst>
      <p:ext uri="{BB962C8B-B14F-4D97-AF65-F5344CB8AC3E}">
        <p14:creationId xmlns:p14="http://schemas.microsoft.com/office/powerpoint/2010/main" val="3593367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A9101-FB2D-9A4B-89C0-54FF7758AA71}" type="datetimeFigureOut">
              <a:rPr lang="it-IT" smtClean="0"/>
              <a:t>07/07/2021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C9FA49C1-D0FF-7844-A0CC-70D5C0EDC5B3}" type="slidenum">
              <a:rPr lang="it-IT" smtClean="0"/>
              <a:t>‹N›</a:t>
            </a:fld>
            <a:endParaRPr lang="it-IT"/>
          </a:p>
        </p:txBody>
      </p:sp>
    </p:spTree>
    <p:extLst>
      <p:ext uri="{BB962C8B-B14F-4D97-AF65-F5344CB8AC3E}">
        <p14:creationId xmlns:p14="http://schemas.microsoft.com/office/powerpoint/2010/main" val="212223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13A9101-FB2D-9A4B-89C0-54FF7758AA71}" type="datetimeFigureOut">
              <a:rPr lang="it-IT" smtClean="0"/>
              <a:t>07/07/2021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9FA49C1-D0FF-7844-A0CC-70D5C0EDC5B3}" type="slidenum">
              <a:rPr lang="it-IT" smtClean="0"/>
              <a:t>‹N›</a:t>
            </a:fld>
            <a:endParaRPr lang="it-IT"/>
          </a:p>
        </p:txBody>
      </p:sp>
    </p:spTree>
    <p:extLst>
      <p:ext uri="{BB962C8B-B14F-4D97-AF65-F5344CB8AC3E}">
        <p14:creationId xmlns:p14="http://schemas.microsoft.com/office/powerpoint/2010/main" val="253382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13A9101-FB2D-9A4B-89C0-54FF7758AA71}" type="datetimeFigureOut">
              <a:rPr lang="it-IT" smtClean="0"/>
              <a:t>07/07/2021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9FA49C1-D0FF-7844-A0CC-70D5C0EDC5B3}" type="slidenum">
              <a:rPr lang="it-IT" smtClean="0"/>
              <a:t>‹N›</a:t>
            </a:fld>
            <a:endParaRPr lang="it-IT"/>
          </a:p>
        </p:txBody>
      </p:sp>
    </p:spTree>
    <p:extLst>
      <p:ext uri="{BB962C8B-B14F-4D97-AF65-F5344CB8AC3E}">
        <p14:creationId xmlns:p14="http://schemas.microsoft.com/office/powerpoint/2010/main" val="64286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A9101-FB2D-9A4B-89C0-54FF7758AA71}" type="datetimeFigureOut">
              <a:rPr lang="it-IT" smtClean="0"/>
              <a:t>07/07/2021</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A49C1-D0FF-7844-A0CC-70D5C0EDC5B3}" type="slidenum">
              <a:rPr lang="it-IT" smtClean="0"/>
              <a:t>‹N›</a:t>
            </a:fld>
            <a:endParaRPr lang="it-IT"/>
          </a:p>
        </p:txBody>
      </p:sp>
    </p:spTree>
    <p:extLst>
      <p:ext uri="{BB962C8B-B14F-4D97-AF65-F5344CB8AC3E}">
        <p14:creationId xmlns:p14="http://schemas.microsoft.com/office/powerpoint/2010/main" val="3633236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ta-redirect.hubspot.com/cta/redirect/3901390/57a00a86-46cd-4139-9971-ca2978538710?__hstc=116681753.90d5cb30436bc8f86b56604fee6e5be3.1625330346214.1625330346214.1625330346214.1&amp;__hssc=116681753.1.1625330346214&amp;__hsfp=175958240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5.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3EA6E184-2EE9-004A-A364-BF26FB5647DB}"/>
              </a:ext>
            </a:extLst>
          </p:cNvPr>
          <p:cNvSpPr>
            <a:spLocks noChangeArrowheads="1"/>
          </p:cNvSpPr>
          <p:nvPr/>
        </p:nvSpPr>
        <p:spPr bwMode="auto">
          <a:xfrm>
            <a:off x="899593" y="5384249"/>
            <a:ext cx="6624736" cy="276999"/>
          </a:xfrm>
          <a:prstGeom prst="rect">
            <a:avLst/>
          </a:prstGeom>
          <a:noFill/>
          <a:ln w="9525">
            <a:noFill/>
            <a:miter lim="800000"/>
            <a:headEnd/>
            <a:tailEnd/>
          </a:ln>
        </p:spPr>
        <p:txBody>
          <a:bodyPr wrap="square">
            <a:spAutoFit/>
          </a:bodyPr>
          <a:lstStyle/>
          <a:p>
            <a:r>
              <a:rPr lang="it-IT" altLang="it-IT" sz="1200" dirty="0" smtClean="0">
                <a:solidFill>
                  <a:srgbClr val="E4E4E4"/>
                </a:solidFill>
                <a:latin typeface="Calibri" charset="0"/>
                <a:ea typeface="Calibri" charset="0"/>
                <a:cs typeface="Calibri" charset="0"/>
              </a:rPr>
              <a:t>Roma| Luglio 2021</a:t>
            </a:r>
            <a:endParaRPr lang="it-IT" altLang="it-IT" sz="1200" dirty="0">
              <a:solidFill>
                <a:srgbClr val="E4E4E4"/>
              </a:solidFill>
              <a:latin typeface="Calibri" charset="0"/>
              <a:ea typeface="Calibri" charset="0"/>
              <a:cs typeface="Calibri" charset="0"/>
            </a:endParaRPr>
          </a:p>
        </p:txBody>
      </p:sp>
      <p:sp>
        <p:nvSpPr>
          <p:cNvPr id="5" name="Rettangolo 2">
            <a:extLst>
              <a:ext uri="{FF2B5EF4-FFF2-40B4-BE49-F238E27FC236}">
                <a16:creationId xmlns:a16="http://schemas.microsoft.com/office/drawing/2014/main" id="{AA09E2AC-C536-E042-9D62-BADF9FBD83B1}"/>
              </a:ext>
            </a:extLst>
          </p:cNvPr>
          <p:cNvSpPr>
            <a:spLocks noChangeArrowheads="1"/>
          </p:cNvSpPr>
          <p:nvPr/>
        </p:nvSpPr>
        <p:spPr bwMode="auto">
          <a:xfrm>
            <a:off x="899593" y="1776112"/>
            <a:ext cx="8034857" cy="2462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it-IT" sz="3600" b="1" dirty="0">
                <a:solidFill>
                  <a:schemeClr val="bg1"/>
                </a:solidFill>
                <a:latin typeface="Calibri" charset="0"/>
                <a:ea typeface="Calibri" charset="0"/>
                <a:cs typeface="Calibri" charset="0"/>
              </a:rPr>
              <a:t>Utilizzo di Applicativi per l’erogazione dei servizi dei </a:t>
            </a:r>
            <a:r>
              <a:rPr lang="it-IT" sz="3600" b="1" dirty="0" err="1">
                <a:solidFill>
                  <a:schemeClr val="bg1"/>
                </a:solidFill>
                <a:latin typeface="Calibri" charset="0"/>
                <a:ea typeface="Calibri" charset="0"/>
                <a:cs typeface="Calibri" charset="0"/>
              </a:rPr>
              <a:t>CpF</a:t>
            </a:r>
            <a:endParaRPr lang="it-IT" sz="2800" b="1" dirty="0" smtClean="0">
              <a:solidFill>
                <a:schemeClr val="bg1"/>
              </a:solidFill>
              <a:latin typeface="Calibri" charset="0"/>
              <a:ea typeface="Calibri" charset="0"/>
              <a:cs typeface="Calibri" charset="0"/>
            </a:endParaRPr>
          </a:p>
          <a:p>
            <a:endParaRPr lang="it-IT" sz="2800" b="1" dirty="0">
              <a:solidFill>
                <a:schemeClr val="bg1"/>
              </a:solidFill>
              <a:latin typeface="Calibri" charset="0"/>
              <a:ea typeface="Calibri" charset="0"/>
              <a:cs typeface="Calibri" charset="0"/>
            </a:endParaRPr>
          </a:p>
          <a:p>
            <a:endParaRPr lang="it-IT" sz="2800" b="1" dirty="0">
              <a:solidFill>
                <a:schemeClr val="bg1"/>
              </a:solidFill>
              <a:latin typeface="Calibri" charset="0"/>
              <a:ea typeface="Calibri" charset="0"/>
              <a:cs typeface="Calibri" charset="0"/>
            </a:endParaRPr>
          </a:p>
          <a:p>
            <a:r>
              <a:rPr lang="it-IT" sz="1300" dirty="0" smtClean="0">
                <a:solidFill>
                  <a:srgbClr val="E4C964"/>
                </a:solidFill>
                <a:latin typeface="Calibri" charset="0"/>
                <a:ea typeface="Calibri" charset="0"/>
                <a:cs typeface="Calibri" charset="0"/>
              </a:rPr>
              <a:t>Carmine Abate</a:t>
            </a:r>
            <a:r>
              <a:rPr lang="it-IT" sz="1300" i="1" dirty="0">
                <a:solidFill>
                  <a:srgbClr val="E4C964"/>
                </a:solidFill>
                <a:latin typeface="Calibri" charset="0"/>
                <a:ea typeface="Calibri" charset="0"/>
                <a:cs typeface="Calibri" charset="0"/>
              </a:rPr>
              <a:t/>
            </a:r>
            <a:br>
              <a:rPr lang="it-IT" sz="1300" i="1" dirty="0">
                <a:solidFill>
                  <a:srgbClr val="E4C964"/>
                </a:solidFill>
                <a:latin typeface="Calibri" charset="0"/>
                <a:ea typeface="Calibri" charset="0"/>
                <a:cs typeface="Calibri" charset="0"/>
              </a:rPr>
            </a:br>
            <a:r>
              <a:rPr lang="it-IT" sz="1300" i="1" dirty="0" smtClean="0">
                <a:solidFill>
                  <a:srgbClr val="E4C964"/>
                </a:solidFill>
                <a:latin typeface="Calibri" charset="0"/>
                <a:ea typeface="Calibri" charset="0"/>
                <a:cs typeface="Calibri" charset="0"/>
              </a:rPr>
              <a:t>Formatore </a:t>
            </a:r>
            <a:r>
              <a:rPr lang="it-IT" sz="1300" i="1" dirty="0">
                <a:solidFill>
                  <a:srgbClr val="E4C964"/>
                </a:solidFill>
                <a:latin typeface="Calibri" charset="0"/>
                <a:ea typeface="Calibri" charset="0"/>
                <a:cs typeface="Calibri" charset="0"/>
              </a:rPr>
              <a:t>digitale </a:t>
            </a:r>
            <a:r>
              <a:rPr lang="it-IT" sz="1300" i="1" dirty="0" smtClean="0">
                <a:solidFill>
                  <a:srgbClr val="E4C964"/>
                </a:solidFill>
                <a:latin typeface="Calibri" charset="0"/>
                <a:ea typeface="Calibri" charset="0"/>
                <a:cs typeface="Calibri" charset="0"/>
              </a:rPr>
              <a:t>senior</a:t>
            </a:r>
            <a:endParaRPr lang="it-IT" sz="1300" i="1" dirty="0">
              <a:solidFill>
                <a:srgbClr val="E4C964"/>
              </a:solidFill>
              <a:latin typeface="Calibri" charset="0"/>
              <a:ea typeface="Calibri" charset="0"/>
              <a:cs typeface="Calibri" charset="0"/>
            </a:endParaRPr>
          </a:p>
        </p:txBody>
      </p:sp>
    </p:spTree>
    <p:extLst>
      <p:ext uri="{BB962C8B-B14F-4D97-AF65-F5344CB8AC3E}">
        <p14:creationId xmlns:p14="http://schemas.microsoft.com/office/powerpoint/2010/main" val="3787768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Tipologie di applicazioni mobile</a:t>
            </a:r>
            <a:endParaRPr lang="it-IT" sz="3600"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txBox="1">
            <a:spLocks/>
          </p:cNvSpPr>
          <p:nvPr/>
        </p:nvSpPr>
        <p:spPr>
          <a:xfrm>
            <a:off x="200025" y="1831028"/>
            <a:ext cx="6429375" cy="36873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800" b="1" i="0" u="none" strike="noStrike" kern="1200" cap="none" spc="0" normalizeH="0" baseline="0" noProof="0" dirty="0">
                <a:ln>
                  <a:noFill/>
                </a:ln>
                <a:solidFill>
                  <a:srgbClr val="0033CC"/>
                </a:solidFill>
                <a:effectLst/>
                <a:uLnTx/>
                <a:uFillTx/>
                <a:latin typeface="Arial" panose="020B0604020202020204" pitchFamily="34" charset="0"/>
                <a:ea typeface="+mn-ea"/>
                <a:cs typeface="Arial" panose="020B0604020202020204" pitchFamily="34" charset="0"/>
              </a:rPr>
              <a:t>WEB </a:t>
            </a:r>
            <a:r>
              <a:rPr kumimoji="0" lang="it-IT" sz="1800" b="1" i="0" u="none" strike="noStrike" kern="1200" cap="none" spc="0" normalizeH="0" baseline="0" noProof="0" dirty="0" smtClean="0">
                <a:ln>
                  <a:noFill/>
                </a:ln>
                <a:solidFill>
                  <a:srgbClr val="0033CC"/>
                </a:solidFill>
                <a:effectLst/>
                <a:uLnTx/>
                <a:uFillTx/>
                <a:latin typeface="Arial" panose="020B0604020202020204" pitchFamily="34" charset="0"/>
                <a:ea typeface="+mn-ea"/>
                <a:cs typeface="Arial" panose="020B0604020202020204" pitchFamily="34" charset="0"/>
              </a:rPr>
              <a:t>APP</a:t>
            </a:r>
            <a:endParaRPr kumimoji="0" lang="it-IT" sz="1800" b="1" i="0" u="none" strike="noStrike" kern="1200" cap="none" spc="0" normalizeH="0" baseline="0" noProof="0" dirty="0">
              <a:ln>
                <a:noFill/>
              </a:ln>
              <a:solidFill>
                <a:srgbClr val="0033CC"/>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Una web </a:t>
            </a:r>
            <a:r>
              <a:rPr kumimoji="0" lang="it-IT"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app</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è la </a:t>
            </a:r>
            <a:r>
              <a:rPr kumimoji="0" lang="it-IT" sz="1800" b="1" i="0" u="none" strike="noStrike" kern="1200" cap="none" spc="0" normalizeH="0" baseline="0" noProof="0" dirty="0">
                <a:ln>
                  <a:noFill/>
                </a:ln>
                <a:solidFill>
                  <a:srgbClr val="0033CC"/>
                </a:solidFill>
                <a:effectLst/>
                <a:uLnTx/>
                <a:uFillTx/>
                <a:latin typeface="Arial" panose="020B0604020202020204" pitchFamily="34" charset="0"/>
                <a:ea typeface="+mn-ea"/>
                <a:cs typeface="Arial" panose="020B0604020202020204" pitchFamily="34" charset="0"/>
              </a:rPr>
              <a:t>versione </a:t>
            </a:r>
            <a:r>
              <a:rPr kumimoji="0" lang="it-IT" sz="1800" b="1" i="0" u="none" strike="noStrike" kern="1200" cap="none" spc="0" normalizeH="0" baseline="0" noProof="0" dirty="0" err="1">
                <a:ln>
                  <a:noFill/>
                </a:ln>
                <a:solidFill>
                  <a:srgbClr val="0033CC"/>
                </a:solidFill>
                <a:effectLst/>
                <a:uLnTx/>
                <a:uFillTx/>
                <a:latin typeface="Arial" panose="020B0604020202020204" pitchFamily="34" charset="0"/>
                <a:ea typeface="+mn-ea"/>
                <a:cs typeface="Arial" panose="020B0604020202020204" pitchFamily="34" charset="0"/>
              </a:rPr>
              <a:t>app</a:t>
            </a:r>
            <a:r>
              <a:rPr kumimoji="0" lang="it-IT" sz="1800" b="1" i="0" u="none" strike="noStrike" kern="1200" cap="none" spc="0" normalizeH="0" baseline="0" noProof="0" dirty="0">
                <a:ln>
                  <a:noFill/>
                </a:ln>
                <a:solidFill>
                  <a:srgbClr val="0033CC"/>
                </a:solidFill>
                <a:effectLst/>
                <a:uLnTx/>
                <a:uFillTx/>
                <a:latin typeface="Arial" panose="020B0604020202020204" pitchFamily="34" charset="0"/>
                <a:ea typeface="+mn-ea"/>
                <a:cs typeface="Arial" panose="020B0604020202020204" pitchFamily="34" charset="0"/>
              </a:rPr>
              <a:t> di un sito </a:t>
            </a:r>
            <a:r>
              <a:rPr kumimoji="0" lang="it-IT" sz="1800" b="1" i="0" u="none" strike="noStrike" kern="1200" cap="none" spc="0" normalizeH="0" baseline="0" noProof="0" dirty="0" smtClean="0">
                <a:ln>
                  <a:noFill/>
                </a:ln>
                <a:solidFill>
                  <a:srgbClr val="0033CC"/>
                </a:solidFill>
                <a:effectLst/>
                <a:uLnTx/>
                <a:uFillTx/>
                <a:latin typeface="Arial" panose="020B0604020202020204" pitchFamily="34" charset="0"/>
                <a:ea typeface="+mn-ea"/>
                <a:cs typeface="Arial" panose="020B0604020202020204" pitchFamily="34" charset="0"/>
              </a:rPr>
              <a:t>web</a:t>
            </a:r>
            <a:r>
              <a:rPr kumimoji="0" lang="it-IT"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La </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web </a:t>
            </a:r>
            <a:r>
              <a:rPr kumimoji="0" lang="it-IT"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app</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non è presente sugli </a:t>
            </a:r>
            <a:r>
              <a:rPr kumimoji="0" lang="it-IT"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store</a:t>
            </a:r>
            <a:r>
              <a:rPr lang="it-IT" sz="1800" dirty="0" smtClean="0">
                <a:solidFill>
                  <a:prstClr val="black"/>
                </a:solidFill>
                <a:latin typeface="Arial" panose="020B0604020202020204" pitchFamily="34" charset="0"/>
                <a:cs typeface="Arial" panose="020B0604020202020204" pitchFamily="34" charset="0"/>
              </a:rPr>
              <a:t>, </a:t>
            </a:r>
            <a:r>
              <a:rPr kumimoji="0" lang="it-IT"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il </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che offre dei vantaggi (la memoria del </a:t>
            </a:r>
            <a:r>
              <a:rPr kumimoji="0" lang="it-IT"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device</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non viene intaccata) e degli svantaggi (non avrà la visibilità di una </a:t>
            </a:r>
            <a:r>
              <a:rPr kumimoji="0" lang="it-IT"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app</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nativa</a:t>
            </a:r>
            <a:r>
              <a:rPr kumimoji="0" lang="it-IT"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Costi </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 una web </a:t>
            </a:r>
            <a:r>
              <a:rPr kumimoji="0" lang="it-IT"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app</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sono più bassi rispetto a quelli di altre tipologie di </a:t>
            </a:r>
            <a:r>
              <a:rPr kumimoji="0" lang="it-IT" sz="1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app</a:t>
            </a:r>
            <a:r>
              <a:rPr kumimoji="0" lang="it-IT"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4098" name="Picture 2" descr="Free photo App Internet Smartphone Mobile Phone Mobile Web - Max Pixel"/>
          <p:cNvPicPr>
            <a:picLocks noChangeAspect="1" noChangeArrowheads="1"/>
          </p:cNvPicPr>
          <p:nvPr/>
        </p:nvPicPr>
        <p:blipFill rotWithShape="1">
          <a:blip r:embed="rId3">
            <a:extLst>
              <a:ext uri="{28A0092B-C50C-407E-A947-70E740481C1C}">
                <a14:useLocalDpi xmlns:a14="http://schemas.microsoft.com/office/drawing/2010/main" val="0"/>
              </a:ext>
            </a:extLst>
          </a:blip>
          <a:srcRect l="6475" t="1691"/>
          <a:stretch/>
        </p:blipFill>
        <p:spPr bwMode="auto">
          <a:xfrm>
            <a:off x="6946900" y="1943100"/>
            <a:ext cx="1834284" cy="357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225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Tipologie di applicazioni mobile</a:t>
            </a:r>
            <a:endParaRPr lang="it-IT" sz="3600"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txBox="1">
            <a:spLocks/>
          </p:cNvSpPr>
          <p:nvPr/>
        </p:nvSpPr>
        <p:spPr>
          <a:xfrm>
            <a:off x="200025" y="1831028"/>
            <a:ext cx="6429375" cy="36873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800" b="1" i="0" u="none" strike="noStrike" kern="1200" cap="none" spc="0" normalizeH="0" baseline="0" noProof="0" dirty="0">
                <a:ln>
                  <a:noFill/>
                </a:ln>
                <a:solidFill>
                  <a:srgbClr val="0033CC"/>
                </a:solidFill>
                <a:effectLst/>
                <a:uLnTx/>
                <a:uFillTx/>
                <a:latin typeface="Arial" panose="020B0604020202020204" pitchFamily="34" charset="0"/>
                <a:ea typeface="+mn-ea"/>
                <a:cs typeface="Arial" panose="020B0604020202020204" pitchFamily="34" charset="0"/>
              </a:rPr>
              <a:t>APP </a:t>
            </a:r>
            <a:r>
              <a:rPr kumimoji="0" lang="it-IT" sz="1800" b="1" i="0" u="none" strike="noStrike" kern="1200" cap="none" spc="0" normalizeH="0" baseline="0" noProof="0" dirty="0" smtClean="0">
                <a:ln>
                  <a:noFill/>
                </a:ln>
                <a:solidFill>
                  <a:srgbClr val="0033CC"/>
                </a:solidFill>
                <a:effectLst/>
                <a:uLnTx/>
                <a:uFillTx/>
                <a:latin typeface="Arial" panose="020B0604020202020204" pitchFamily="34" charset="0"/>
                <a:ea typeface="+mn-ea"/>
                <a:cs typeface="Arial" panose="020B0604020202020204" pitchFamily="34" charset="0"/>
              </a:rPr>
              <a:t>IBRIDA</a:t>
            </a:r>
            <a:endParaRPr kumimoji="0" lang="it-IT" sz="1800" b="0" i="0" u="none" strike="noStrike" kern="1200" cap="none" spc="0" normalizeH="0" baseline="0" noProof="0" dirty="0">
              <a:ln>
                <a:noFill/>
              </a:ln>
              <a:solidFill>
                <a:srgbClr val="0033CC"/>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 </a:t>
            </a:r>
            <a:r>
              <a:rPr kumimoji="0" lang="it-IT"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app</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nativa e </a:t>
            </a:r>
            <a:r>
              <a:rPr kumimoji="0" lang="it-IT"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app</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web troviamo un compromesso nelle </a:t>
            </a:r>
            <a:r>
              <a:rPr kumimoji="0" lang="it-IT"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app</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ibride.</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Queste </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sono divulgabili sugli store come le </a:t>
            </a:r>
            <a:r>
              <a:rPr kumimoji="0" lang="it-IT"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app</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native e sono veloci e poco costose da sviluppare come una web </a:t>
            </a:r>
            <a:r>
              <a:rPr kumimoji="0" lang="it-IT" sz="1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app</a:t>
            </a:r>
            <a:r>
              <a:rPr kumimoji="0" lang="it-IT"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Un </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esempio di </a:t>
            </a:r>
            <a:r>
              <a:rPr kumimoji="0" lang="it-IT"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app</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ibrida è </a:t>
            </a:r>
            <a:r>
              <a:rPr kumimoji="0" lang="it-IT"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Spotify</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che, oltre a essere scaricabile sui dispositivi, ha anche una versione web</a:t>
            </a:r>
            <a:r>
              <a:rPr kumimoji="0" lang="it-IT"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Anche </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Instagram è una </a:t>
            </a:r>
            <a:r>
              <a:rPr kumimoji="0" lang="it-IT"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app</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ibrida. Le prestazioni però rimarranno comunque inferiori rispetto a quelle di un'</a:t>
            </a:r>
            <a:r>
              <a:rPr kumimoji="0" lang="it-IT"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app</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nativa</a:t>
            </a:r>
            <a:r>
              <a:rPr kumimoji="0" lang="it-IT"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098" name="Picture 2" descr="Free photo App Internet Smartphone Mobile Phone Mobile Web - Max Pixel"/>
          <p:cNvPicPr>
            <a:picLocks noChangeAspect="1" noChangeArrowheads="1"/>
          </p:cNvPicPr>
          <p:nvPr/>
        </p:nvPicPr>
        <p:blipFill rotWithShape="1">
          <a:blip r:embed="rId3">
            <a:extLst>
              <a:ext uri="{28A0092B-C50C-407E-A947-70E740481C1C}">
                <a14:useLocalDpi xmlns:a14="http://schemas.microsoft.com/office/drawing/2010/main" val="0"/>
              </a:ext>
            </a:extLst>
          </a:blip>
          <a:srcRect l="6475" t="1691"/>
          <a:stretch/>
        </p:blipFill>
        <p:spPr bwMode="auto">
          <a:xfrm>
            <a:off x="6946900" y="1943100"/>
            <a:ext cx="1834284" cy="357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756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User </a:t>
            </a:r>
            <a:r>
              <a:rPr lang="it-IT" sz="3600" b="1" dirty="0" smtClean="0">
                <a:solidFill>
                  <a:srgbClr val="FF0000"/>
                </a:solidFill>
                <a:latin typeface="Arial" panose="020B0604020202020204" pitchFamily="34" charset="0"/>
                <a:cs typeface="Arial" panose="020B0604020202020204" pitchFamily="34" charset="0"/>
              </a:rPr>
              <a:t>Experience</a:t>
            </a:r>
            <a:endParaRPr lang="it-IT" sz="3600"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6610350" cy="3687392"/>
          </a:xfrm>
        </p:spPr>
        <p:txBody>
          <a:bodyPr>
            <a:noAutofit/>
          </a:bodyPr>
          <a:lstStyle/>
          <a:p>
            <a:pPr algn="just"/>
            <a:r>
              <a:rPr lang="it-IT" sz="1800" dirty="0" smtClean="0">
                <a:latin typeface="Arial" panose="020B0604020202020204" pitchFamily="34" charset="0"/>
                <a:cs typeface="Arial" panose="020B0604020202020204" pitchFamily="34" charset="0"/>
              </a:rPr>
              <a:t>La </a:t>
            </a:r>
            <a:r>
              <a:rPr lang="it-IT" sz="1800" dirty="0">
                <a:latin typeface="Arial" panose="020B0604020202020204" pitchFamily="34" charset="0"/>
                <a:cs typeface="Arial" panose="020B0604020202020204" pitchFamily="34" charset="0"/>
              </a:rPr>
              <a:t>User Experience, la cui traduzione in italiano è esperienza utente e che in passato era chiamata Web Usability (usabilità), può essere definita come </a:t>
            </a:r>
            <a:r>
              <a:rPr lang="it-IT" sz="1800" b="1" dirty="0">
                <a:solidFill>
                  <a:srgbClr val="0033CC"/>
                </a:solidFill>
                <a:latin typeface="Arial" panose="020B0604020202020204" pitchFamily="34" charset="0"/>
                <a:cs typeface="Arial" panose="020B0604020202020204" pitchFamily="34" charset="0"/>
              </a:rPr>
              <a:t>la facilità e la soddisfazione con cui una persona utilizza un sistema interattivo, il </a:t>
            </a:r>
            <a:r>
              <a:rPr lang="it-IT" sz="1800" b="1" dirty="0" err="1">
                <a:solidFill>
                  <a:srgbClr val="0033CC"/>
                </a:solidFill>
                <a:latin typeface="Arial" panose="020B0604020202020204" pitchFamily="34" charset="0"/>
                <a:cs typeface="Arial" panose="020B0604020202020204" pitchFamily="34" charset="0"/>
              </a:rPr>
              <a:t>touchpoint</a:t>
            </a:r>
            <a:r>
              <a:rPr lang="it-IT" sz="1800" b="1" dirty="0">
                <a:latin typeface="Arial" panose="020B0604020202020204" pitchFamily="34" charset="0"/>
                <a:cs typeface="Arial" panose="020B0604020202020204" pitchFamily="34" charset="0"/>
              </a:rPr>
              <a:t>.</a:t>
            </a:r>
            <a:endParaRPr lang="it-IT" sz="1800" dirty="0">
              <a:latin typeface="Arial" panose="020B0604020202020204" pitchFamily="34" charset="0"/>
              <a:cs typeface="Arial" panose="020B0604020202020204" pitchFamily="34" charset="0"/>
            </a:endParaRPr>
          </a:p>
          <a:p>
            <a:pPr algn="just"/>
            <a:r>
              <a:rPr lang="it-IT" sz="1800" dirty="0">
                <a:latin typeface="Arial" panose="020B0604020202020204" pitchFamily="34" charset="0"/>
                <a:cs typeface="Arial" panose="020B0604020202020204" pitchFamily="34" charset="0"/>
              </a:rPr>
              <a:t>Non si tratta di una </a:t>
            </a:r>
            <a:r>
              <a:rPr lang="it-IT" sz="1800" dirty="0" smtClean="0">
                <a:latin typeface="Arial" panose="020B0604020202020204" pitchFamily="34" charset="0"/>
                <a:cs typeface="Arial" panose="020B0604020202020204" pitchFamily="34" charset="0"/>
              </a:rPr>
              <a:t>novità.</a:t>
            </a:r>
          </a:p>
          <a:p>
            <a:pPr algn="just"/>
            <a:r>
              <a:rPr lang="it-IT" sz="1800" dirty="0" smtClean="0">
                <a:latin typeface="Arial" panose="020B0604020202020204" pitchFamily="34" charset="0"/>
                <a:cs typeface="Arial" panose="020B0604020202020204" pitchFamily="34" charset="0"/>
              </a:rPr>
              <a:t>Sono </a:t>
            </a:r>
            <a:r>
              <a:rPr lang="it-IT" sz="1800" dirty="0">
                <a:latin typeface="Arial" panose="020B0604020202020204" pitchFamily="34" charset="0"/>
                <a:cs typeface="Arial" panose="020B0604020202020204" pitchFamily="34" charset="0"/>
              </a:rPr>
              <a:t>più di 30 anni che in ambito tecnico e accademico internazionale è emersa l’esigenza di investire su competenze e processi che permettano di migliorare l’usabilità dei prodotti/servizi nelle varie fasi ideative, progettuali e implementative attraverso attività di ricerca e verifica con gli </a:t>
            </a:r>
            <a:r>
              <a:rPr lang="it-IT" sz="1800" dirty="0" smtClean="0">
                <a:latin typeface="Arial" panose="020B0604020202020204" pitchFamily="34" charset="0"/>
                <a:cs typeface="Arial" panose="020B0604020202020204" pitchFamily="34" charset="0"/>
              </a:rPr>
              <a:t>utenti.</a:t>
            </a:r>
          </a:p>
          <a:p>
            <a:pPr marL="0" indent="0">
              <a:buNone/>
            </a:pPr>
            <a:r>
              <a:rPr lang="it-IT" sz="1800" dirty="0">
                <a:latin typeface="Arial" panose="020B0604020202020204" pitchFamily="34" charset="0"/>
                <a:cs typeface="Arial" panose="020B0604020202020204" pitchFamily="34" charset="0"/>
              </a:rPr>
              <a:t/>
            </a:r>
            <a:br>
              <a:rPr lang="it-IT" sz="1800" dirty="0">
                <a:latin typeface="Arial" panose="020B0604020202020204" pitchFamily="34" charset="0"/>
                <a:cs typeface="Arial" panose="020B0604020202020204" pitchFamily="34" charset="0"/>
              </a:rPr>
            </a:br>
            <a:endParaRPr lang="it-IT" sz="1800" dirty="0">
              <a:latin typeface="Arial" panose="020B0604020202020204" pitchFamily="34" charset="0"/>
              <a:cs typeface="Arial" panose="020B0604020202020204" pitchFamily="34" charset="0"/>
            </a:endParaRPr>
          </a:p>
        </p:txBody>
      </p:sp>
      <p:pic>
        <p:nvPicPr>
          <p:cNvPr id="1026" name="Picture 2" descr="14 Best Website Design Guidelines for Improving Any Website - Mequoda Dai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7550" y="1831028"/>
            <a:ext cx="1800000" cy="18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74404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User </a:t>
            </a:r>
            <a:r>
              <a:rPr lang="it-IT" sz="3600" b="1" dirty="0" smtClean="0">
                <a:solidFill>
                  <a:srgbClr val="FF0000"/>
                </a:solidFill>
                <a:latin typeface="Arial" panose="020B0604020202020204" pitchFamily="34" charset="0"/>
                <a:cs typeface="Arial" panose="020B0604020202020204" pitchFamily="34" charset="0"/>
              </a:rPr>
              <a:t>Experience</a:t>
            </a:r>
            <a:endParaRPr lang="it-IT" sz="3600"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5419726" cy="3687392"/>
          </a:xfrm>
        </p:spPr>
        <p:txBody>
          <a:bodyPr>
            <a:noAutofit/>
          </a:bodyPr>
          <a:lstStyle/>
          <a:p>
            <a:pPr marL="0" indent="0" algn="just">
              <a:buNone/>
            </a:pPr>
            <a:r>
              <a:rPr lang="it-IT" sz="1800" dirty="0">
                <a:latin typeface="Arial" panose="020B0604020202020204" pitchFamily="34" charset="0"/>
                <a:cs typeface="Arial" panose="020B0604020202020204" pitchFamily="34" charset="0"/>
              </a:rPr>
              <a:t>L’accelerazione che c’è stata negli ultimi anni dipende principalmente da:</a:t>
            </a:r>
          </a:p>
          <a:p>
            <a:pPr lvl="1" algn="just"/>
            <a:r>
              <a:rPr lang="it-IT" sz="1800" b="1" dirty="0">
                <a:solidFill>
                  <a:srgbClr val="0033CC"/>
                </a:solidFill>
                <a:latin typeface="Arial" panose="020B0604020202020204" pitchFamily="34" charset="0"/>
                <a:cs typeface="Arial" panose="020B0604020202020204" pitchFamily="34" charset="0"/>
              </a:rPr>
              <a:t>l’esplosione di prodotti/servizi digitali</a:t>
            </a:r>
            <a:r>
              <a:rPr lang="it-IT" sz="1800" dirty="0">
                <a:latin typeface="Arial" panose="020B0604020202020204" pitchFamily="34" charset="0"/>
                <a:cs typeface="Arial" panose="020B0604020202020204" pitchFamily="34" charset="0"/>
              </a:rPr>
              <a:t>, che hanno aumentato il numero e il ruolo delle interfacce che ognuno di noi utilizza giornalmente per informarsi, comprare, usare prodotti e ricevere assistenza;</a:t>
            </a:r>
          </a:p>
          <a:p>
            <a:pPr lvl="1" algn="just"/>
            <a:r>
              <a:rPr lang="it-IT" sz="1800" b="1" dirty="0">
                <a:solidFill>
                  <a:srgbClr val="0033CC"/>
                </a:solidFill>
                <a:latin typeface="Arial" panose="020B0604020202020204" pitchFamily="34" charset="0"/>
                <a:cs typeface="Arial" panose="020B0604020202020204" pitchFamily="34" charset="0"/>
              </a:rPr>
              <a:t>la pervasività degli strumenti</a:t>
            </a:r>
            <a:r>
              <a:rPr lang="it-IT" sz="1800" dirty="0">
                <a:latin typeface="Arial" panose="020B0604020202020204" pitchFamily="34" charset="0"/>
                <a:cs typeface="Arial" panose="020B0604020202020204" pitchFamily="34" charset="0"/>
              </a:rPr>
              <a:t> tecnici che permettono di prevedere, monitorare e rilevare i comportamenti e la soddisfazione dei clienti</a:t>
            </a:r>
            <a:r>
              <a:rPr lang="it-IT" sz="1800" dirty="0" smtClean="0">
                <a:latin typeface="Arial" panose="020B0604020202020204" pitchFamily="34" charset="0"/>
                <a:cs typeface="Arial" panose="020B0604020202020204" pitchFamily="34" charset="0"/>
              </a:rPr>
              <a:t>;</a:t>
            </a:r>
            <a:endParaRPr lang="it-IT" sz="1800" dirty="0">
              <a:latin typeface="Arial" panose="020B0604020202020204" pitchFamily="34" charset="0"/>
              <a:cs typeface="Arial" panose="020B0604020202020204" pitchFamily="34" charset="0"/>
            </a:endParaRPr>
          </a:p>
        </p:txBody>
      </p:sp>
      <p:pic>
        <p:nvPicPr>
          <p:cNvPr id="2050" name="Picture 2" descr="The Top Five Mobile Apps to Promote Your Small Business - Shopsforsale.co.uk"/>
          <p:cNvPicPr>
            <a:picLocks noChangeAspect="1" noChangeArrowheads="1"/>
          </p:cNvPicPr>
          <p:nvPr/>
        </p:nvPicPr>
        <p:blipFill rotWithShape="1">
          <a:blip r:embed="rId3">
            <a:extLst>
              <a:ext uri="{28A0092B-C50C-407E-A947-70E740481C1C}">
                <a14:useLocalDpi xmlns:a14="http://schemas.microsoft.com/office/drawing/2010/main" val="0"/>
              </a:ext>
            </a:extLst>
          </a:blip>
          <a:srcRect l="4733" t="23414" r="5453"/>
          <a:stretch/>
        </p:blipFill>
        <p:spPr bwMode="auto">
          <a:xfrm>
            <a:off x="5686427" y="1922349"/>
            <a:ext cx="3263616" cy="16019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834452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User </a:t>
            </a:r>
            <a:r>
              <a:rPr lang="it-IT" sz="3600" b="1" dirty="0" smtClean="0">
                <a:solidFill>
                  <a:srgbClr val="FF0000"/>
                </a:solidFill>
                <a:latin typeface="Arial" panose="020B0604020202020204" pitchFamily="34" charset="0"/>
                <a:cs typeface="Arial" panose="020B0604020202020204" pitchFamily="34" charset="0"/>
              </a:rPr>
              <a:t>Experience</a:t>
            </a:r>
            <a:endParaRPr lang="it-IT" sz="3600"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5" y="1831028"/>
            <a:ext cx="7929821" cy="3687392"/>
          </a:xfrm>
        </p:spPr>
        <p:txBody>
          <a:bodyPr>
            <a:noAutofit/>
          </a:bodyPr>
          <a:lstStyle/>
          <a:p>
            <a:pPr lvl="1" algn="just"/>
            <a:r>
              <a:rPr lang="it-IT" sz="1800" dirty="0" smtClean="0">
                <a:latin typeface="Arial" panose="020B0604020202020204" pitchFamily="34" charset="0"/>
                <a:cs typeface="Arial" panose="020B0604020202020204" pitchFamily="34" charset="0"/>
              </a:rPr>
              <a:t>l’</a:t>
            </a:r>
            <a:r>
              <a:rPr lang="it-IT" sz="1800" b="1" dirty="0" smtClean="0">
                <a:solidFill>
                  <a:srgbClr val="0033CC"/>
                </a:solidFill>
                <a:latin typeface="Arial" panose="020B0604020202020204" pitchFamily="34" charset="0"/>
                <a:cs typeface="Arial" panose="020B0604020202020204" pitchFamily="34" charset="0"/>
              </a:rPr>
              <a:t>ampliamento </a:t>
            </a:r>
            <a:r>
              <a:rPr lang="it-IT" sz="1800" b="1" dirty="0">
                <a:solidFill>
                  <a:srgbClr val="0033CC"/>
                </a:solidFill>
                <a:latin typeface="Arial" panose="020B0604020202020204" pitchFamily="34" charset="0"/>
                <a:cs typeface="Arial" panose="020B0604020202020204" pitchFamily="34" charset="0"/>
              </a:rPr>
              <a:t>del concetto</a:t>
            </a:r>
            <a:r>
              <a:rPr lang="it-IT" sz="1800" b="1" dirty="0">
                <a:latin typeface="Arial" panose="020B0604020202020204" pitchFamily="34" charset="0"/>
                <a:cs typeface="Arial" panose="020B0604020202020204" pitchFamily="34" charset="0"/>
              </a:rPr>
              <a:t> </a:t>
            </a:r>
            <a:r>
              <a:rPr lang="it-IT" sz="1800" dirty="0">
                <a:latin typeface="Arial" panose="020B0604020202020204" pitchFamily="34" charset="0"/>
                <a:cs typeface="Arial" panose="020B0604020202020204" pitchFamily="34" charset="0"/>
              </a:rPr>
              <a:t>di usabilità a quello di User Experience (soddisfazione che precede e segue l’utilizzo di un </a:t>
            </a:r>
            <a:r>
              <a:rPr lang="it-IT" sz="1800" dirty="0" err="1">
                <a:latin typeface="Arial" panose="020B0604020202020204" pitchFamily="34" charset="0"/>
                <a:cs typeface="Arial" panose="020B0604020202020204" pitchFamily="34" charset="0"/>
              </a:rPr>
              <a:t>touchpoint</a:t>
            </a:r>
            <a:r>
              <a:rPr lang="it-IT" sz="1800" dirty="0">
                <a:latin typeface="Arial" panose="020B0604020202020204" pitchFamily="34" charset="0"/>
                <a:cs typeface="Arial" panose="020B0604020202020204" pitchFamily="34" charset="0"/>
              </a:rPr>
              <a:t>) e </a:t>
            </a:r>
            <a:r>
              <a:rPr lang="it-IT" sz="1800" b="1" dirty="0" err="1">
                <a:solidFill>
                  <a:srgbClr val="0033CC"/>
                </a:solidFill>
                <a:latin typeface="Arial" panose="020B0604020202020204" pitchFamily="34" charset="0"/>
                <a:cs typeface="Arial" panose="020B0604020202020204" pitchFamily="34" charset="0"/>
              </a:rPr>
              <a:t>Customer</a:t>
            </a:r>
            <a:r>
              <a:rPr lang="it-IT" sz="1800" b="1" dirty="0">
                <a:solidFill>
                  <a:srgbClr val="0033CC"/>
                </a:solidFill>
                <a:latin typeface="Arial" panose="020B0604020202020204" pitchFamily="34" charset="0"/>
                <a:cs typeface="Arial" panose="020B0604020202020204" pitchFamily="34" charset="0"/>
              </a:rPr>
              <a:t> Experience</a:t>
            </a:r>
            <a:r>
              <a:rPr lang="it-IT" sz="1800" dirty="0">
                <a:latin typeface="Arial" panose="020B0604020202020204" pitchFamily="34" charset="0"/>
                <a:cs typeface="Arial" panose="020B0604020202020204" pitchFamily="34" charset="0"/>
              </a:rPr>
              <a:t> (CX) (soddisfazione derivante dall’interazione con tutti i </a:t>
            </a:r>
            <a:r>
              <a:rPr lang="it-IT" sz="1800" dirty="0" err="1">
                <a:latin typeface="Arial" panose="020B0604020202020204" pitchFamily="34" charset="0"/>
                <a:cs typeface="Arial" panose="020B0604020202020204" pitchFamily="34" charset="0"/>
              </a:rPr>
              <a:t>touchpoint</a:t>
            </a:r>
            <a:r>
              <a:rPr lang="it-IT" sz="1800" dirty="0">
                <a:latin typeface="Arial" panose="020B0604020202020204" pitchFamily="34" charset="0"/>
                <a:cs typeface="Arial" panose="020B0604020202020204" pitchFamily="34" charset="0"/>
              </a:rPr>
              <a:t> statici, interattivi e umani durante il </a:t>
            </a:r>
            <a:r>
              <a:rPr lang="it-IT" sz="1800" dirty="0" err="1">
                <a:latin typeface="Arial" panose="020B0604020202020204" pitchFamily="34" charset="0"/>
                <a:cs typeface="Arial" panose="020B0604020202020204" pitchFamily="34" charset="0"/>
              </a:rPr>
              <a:t>Customer</a:t>
            </a:r>
            <a:r>
              <a:rPr lang="it-IT" sz="1800" dirty="0">
                <a:latin typeface="Arial" panose="020B0604020202020204" pitchFamily="34" charset="0"/>
                <a:cs typeface="Arial" panose="020B0604020202020204" pitchFamily="34" charset="0"/>
              </a:rPr>
              <a:t> Journey) che ha trovato nella chiave semantica “esperienza” un linguaggio in grado di </a:t>
            </a:r>
            <a:r>
              <a:rPr lang="it-IT" sz="1800" b="1" dirty="0">
                <a:latin typeface="Arial" panose="020B0604020202020204" pitchFamily="34" charset="0"/>
                <a:cs typeface="Arial" panose="020B0604020202020204" pitchFamily="34" charset="0"/>
              </a:rPr>
              <a:t>parlare trasversalmente al Design, al Marketing e, soprattutto, al Business;</a:t>
            </a:r>
            <a:endParaRPr lang="it-IT" sz="1800" dirty="0">
              <a:latin typeface="Arial" panose="020B0604020202020204" pitchFamily="34" charset="0"/>
              <a:cs typeface="Arial" panose="020B0604020202020204" pitchFamily="34" charset="0"/>
            </a:endParaRPr>
          </a:p>
          <a:p>
            <a:pPr lvl="1" algn="just"/>
            <a:r>
              <a:rPr lang="it-IT" sz="1800" dirty="0">
                <a:latin typeface="Arial" panose="020B0604020202020204" pitchFamily="34" charset="0"/>
                <a:cs typeface="Arial" panose="020B0604020202020204" pitchFamily="34" charset="0"/>
              </a:rPr>
              <a:t>la disponibilità di dati consolidati sulla redditività degli investimenti in UX / CX (es. </a:t>
            </a:r>
            <a:r>
              <a:rPr lang="it-IT" sz="1800" dirty="0" err="1">
                <a:latin typeface="Arial" panose="020B0604020202020204" pitchFamily="34" charset="0"/>
                <a:cs typeface="Arial" panose="020B0604020202020204" pitchFamily="34" charset="0"/>
              </a:rPr>
              <a:t>Bias</a:t>
            </a:r>
            <a:r>
              <a:rPr lang="it-IT" sz="1800" dirty="0">
                <a:latin typeface="Arial" panose="020B0604020202020204" pitchFamily="34" charset="0"/>
                <a:cs typeface="Arial" panose="020B0604020202020204" pitchFamily="34" charset="0"/>
              </a:rPr>
              <a:t> &amp; </a:t>
            </a:r>
            <a:r>
              <a:rPr lang="it-IT" sz="1800" dirty="0" err="1">
                <a:latin typeface="Arial" panose="020B0604020202020204" pitchFamily="34" charset="0"/>
                <a:cs typeface="Arial" panose="020B0604020202020204" pitchFamily="34" charset="0"/>
              </a:rPr>
              <a:t>Mayhew</a:t>
            </a:r>
            <a:r>
              <a:rPr lang="it-IT" sz="1800" dirty="0">
                <a:latin typeface="Arial" panose="020B0604020202020204" pitchFamily="34" charset="0"/>
                <a:cs typeface="Arial" panose="020B0604020202020204" pitchFamily="34" charset="0"/>
              </a:rPr>
              <a:t>, 2005) e la loro correlazione con l’andamento delle azioni per quanto riguarda le società quotate (es. </a:t>
            </a:r>
            <a:r>
              <a:rPr lang="it-IT" sz="1800" dirty="0" err="1">
                <a:latin typeface="Arial" panose="020B0604020202020204" pitchFamily="34" charset="0"/>
                <a:cs typeface="Arial" panose="020B0604020202020204" pitchFamily="34" charset="0"/>
              </a:rPr>
              <a:t>Watermark</a:t>
            </a:r>
            <a:r>
              <a:rPr lang="it-IT" sz="1800" dirty="0">
                <a:latin typeface="Arial" panose="020B0604020202020204" pitchFamily="34" charset="0"/>
                <a:cs typeface="Arial" panose="020B0604020202020204" pitchFamily="34" charset="0"/>
              </a:rPr>
              <a:t> </a:t>
            </a:r>
            <a:r>
              <a:rPr lang="it-IT" sz="1800" dirty="0" err="1">
                <a:latin typeface="Arial" panose="020B0604020202020204" pitchFamily="34" charset="0"/>
                <a:cs typeface="Arial" panose="020B0604020202020204" pitchFamily="34" charset="0"/>
              </a:rPr>
              <a:t>Consulting</a:t>
            </a:r>
            <a:r>
              <a:rPr lang="it-IT" sz="1800" dirty="0">
                <a:latin typeface="Arial" panose="020B0604020202020204" pitchFamily="34" charset="0"/>
                <a:cs typeface="Arial" panose="020B0604020202020204" pitchFamily="34" charset="0"/>
              </a:rPr>
              <a:t>, 2015</a:t>
            </a:r>
            <a:r>
              <a:rPr lang="it-IT" sz="1800" dirty="0" smtClean="0">
                <a:latin typeface="Arial" panose="020B0604020202020204" pitchFamily="34" charset="0"/>
                <a:cs typeface="Arial" panose="020B0604020202020204" pitchFamily="34" charset="0"/>
              </a:rPr>
              <a:t>).</a:t>
            </a:r>
          </a:p>
          <a:p>
            <a:pPr marL="457200" lvl="1" indent="0" algn="just">
              <a:buNone/>
            </a:pPr>
            <a:r>
              <a:rPr lang="it-IT" sz="1800" dirty="0">
                <a:latin typeface="Arial" panose="020B0604020202020204" pitchFamily="34" charset="0"/>
                <a:cs typeface="Arial" panose="020B0604020202020204" pitchFamily="34" charset="0"/>
                <a:hlinkClick r:id="rId3"/>
              </a:rPr>
              <a:t/>
            </a:r>
            <a:br>
              <a:rPr lang="it-IT" sz="1800" dirty="0">
                <a:latin typeface="Arial" panose="020B0604020202020204" pitchFamily="34" charset="0"/>
                <a:cs typeface="Arial" panose="020B0604020202020204" pitchFamily="34" charset="0"/>
                <a:hlinkClick r:id="rId3"/>
              </a:rPr>
            </a:br>
            <a:endParaRPr lang="it-IT"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6696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Valutazione dell’usabilità</a:t>
            </a:r>
            <a:endParaRPr lang="it-IT" sz="3600"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5" y="1831028"/>
            <a:ext cx="8667749" cy="3687392"/>
          </a:xfrm>
        </p:spPr>
        <p:txBody>
          <a:bodyPr>
            <a:noAutofit/>
          </a:bodyPr>
          <a:lstStyle/>
          <a:p>
            <a:pPr algn="just" fontAlgn="base"/>
            <a:r>
              <a:rPr lang="it-IT" sz="1800" dirty="0">
                <a:latin typeface="Arial" panose="020B0604020202020204" pitchFamily="34" charset="0"/>
                <a:cs typeface="Arial" panose="020B0604020202020204" pitchFamily="34" charset="0"/>
              </a:rPr>
              <a:t>La </a:t>
            </a:r>
            <a:r>
              <a:rPr lang="it-IT" sz="1800" b="1" dirty="0">
                <a:latin typeface="Arial" panose="020B0604020202020204" pitchFamily="34" charset="0"/>
                <a:cs typeface="Arial" panose="020B0604020202020204" pitchFamily="34" charset="0"/>
              </a:rPr>
              <a:t>Valutazione Euristica</a:t>
            </a:r>
            <a:r>
              <a:rPr lang="it-IT" sz="1800" dirty="0">
                <a:latin typeface="Arial" panose="020B0604020202020204" pitchFamily="34" charset="0"/>
                <a:cs typeface="Arial" panose="020B0604020202020204" pitchFamily="34" charset="0"/>
              </a:rPr>
              <a:t> è un metodo ispettivo effettuato da esperti di </a:t>
            </a:r>
            <a:r>
              <a:rPr lang="it-IT" sz="1800" b="1" dirty="0" smtClean="0">
                <a:solidFill>
                  <a:srgbClr val="0033CC"/>
                </a:solidFill>
                <a:latin typeface="Arial" panose="020B0604020202020204" pitchFamily="34" charset="0"/>
                <a:cs typeface="Arial" panose="020B0604020202020204" pitchFamily="34" charset="0"/>
              </a:rPr>
              <a:t>usabilità</a:t>
            </a:r>
            <a:r>
              <a:rPr lang="it-IT" sz="1800" dirty="0">
                <a:latin typeface="Arial" panose="020B0604020202020204" pitchFamily="34" charset="0"/>
                <a:cs typeface="Arial" panose="020B0604020202020204" pitchFamily="34" charset="0"/>
              </a:rPr>
              <a:t> che consiste nel valutare, in modo economico e veloce, se una serie di principi generali di progettazione sono stati applicati correttamente dell’</a:t>
            </a:r>
            <a:r>
              <a:rPr lang="it-IT" sz="1800" b="1" dirty="0">
                <a:latin typeface="Arial" panose="020B0604020202020204" pitchFamily="34" charset="0"/>
                <a:cs typeface="Arial" panose="020B0604020202020204" pitchFamily="34" charset="0"/>
              </a:rPr>
              <a:t>interfaccia utente</a:t>
            </a:r>
            <a:r>
              <a:rPr lang="it-IT" sz="1800" dirty="0">
                <a:latin typeface="Arial" panose="020B0604020202020204" pitchFamily="34" charset="0"/>
                <a:cs typeface="Arial" panose="020B0604020202020204" pitchFamily="34" charset="0"/>
              </a:rPr>
              <a:t> analizzata.</a:t>
            </a:r>
          </a:p>
          <a:p>
            <a:pPr algn="just" fontAlgn="base"/>
            <a:r>
              <a:rPr lang="it-IT" sz="1800" dirty="0">
                <a:latin typeface="Arial" panose="020B0604020202020204" pitchFamily="34" charset="0"/>
                <a:cs typeface="Arial" panose="020B0604020202020204" pitchFamily="34" charset="0"/>
              </a:rPr>
              <a:t>Anche se queste linee guida sono state originariamente sviluppate negli anni </a:t>
            </a:r>
            <a:r>
              <a:rPr lang="it-IT" sz="1800" b="1" dirty="0">
                <a:latin typeface="Arial" panose="020B0604020202020204" pitchFamily="34" charset="0"/>
                <a:cs typeface="Arial" panose="020B0604020202020204" pitchFamily="34" charset="0"/>
              </a:rPr>
              <a:t>1990</a:t>
            </a:r>
            <a:r>
              <a:rPr lang="it-IT" sz="1800" dirty="0">
                <a:latin typeface="Arial" panose="020B0604020202020204" pitchFamily="34" charset="0"/>
                <a:cs typeface="Arial" panose="020B0604020202020204" pitchFamily="34" charset="0"/>
              </a:rPr>
              <a:t> da </a:t>
            </a:r>
            <a:r>
              <a:rPr lang="it-IT" sz="1800" b="1" dirty="0">
                <a:latin typeface="Arial" panose="020B0604020202020204" pitchFamily="34" charset="0"/>
                <a:cs typeface="Arial" panose="020B0604020202020204" pitchFamily="34" charset="0"/>
              </a:rPr>
              <a:t>Jakob Nielsen</a:t>
            </a:r>
            <a:r>
              <a:rPr lang="it-IT" sz="1800" dirty="0">
                <a:latin typeface="Arial" panose="020B0604020202020204" pitchFamily="34" charset="0"/>
                <a:cs typeface="Arial" panose="020B0604020202020204" pitchFamily="34" charset="0"/>
              </a:rPr>
              <a:t> e </a:t>
            </a:r>
            <a:r>
              <a:rPr lang="it-IT" sz="1800" b="1" dirty="0" err="1">
                <a:latin typeface="Arial" panose="020B0604020202020204" pitchFamily="34" charset="0"/>
                <a:cs typeface="Arial" panose="020B0604020202020204" pitchFamily="34" charset="0"/>
              </a:rPr>
              <a:t>Rolf</a:t>
            </a:r>
            <a:r>
              <a:rPr lang="it-IT" sz="1800" b="1" dirty="0">
                <a:latin typeface="Arial" panose="020B0604020202020204" pitchFamily="34" charset="0"/>
                <a:cs typeface="Arial" panose="020B0604020202020204" pitchFamily="34" charset="0"/>
              </a:rPr>
              <a:t> </a:t>
            </a:r>
            <a:r>
              <a:rPr lang="it-IT" sz="1800" b="1" dirty="0" err="1">
                <a:latin typeface="Arial" panose="020B0604020202020204" pitchFamily="34" charset="0"/>
                <a:cs typeface="Arial" panose="020B0604020202020204" pitchFamily="34" charset="0"/>
              </a:rPr>
              <a:t>Molich</a:t>
            </a:r>
            <a:r>
              <a:rPr lang="it-IT" sz="1800" dirty="0">
                <a:latin typeface="Arial" panose="020B0604020202020204" pitchFamily="34" charset="0"/>
                <a:cs typeface="Arial" panose="020B0604020202020204" pitchFamily="34" charset="0"/>
              </a:rPr>
              <a:t> per i software desktop, i principi </a:t>
            </a:r>
            <a:r>
              <a:rPr lang="it-IT" sz="1800" dirty="0" smtClean="0">
                <a:latin typeface="Arial" panose="020B0604020202020204" pitchFamily="34" charset="0"/>
                <a:cs typeface="Arial" panose="020B0604020202020204" pitchFamily="34" charset="0"/>
              </a:rPr>
              <a:t>sono </a:t>
            </a:r>
            <a:r>
              <a:rPr lang="it-IT" sz="1800" dirty="0">
                <a:latin typeface="Arial" panose="020B0604020202020204" pitchFamily="34" charset="0"/>
                <a:cs typeface="Arial" panose="020B0604020202020204" pitchFamily="34" charset="0"/>
              </a:rPr>
              <a:t>ancora rilevanti per le moderne applicazioni </a:t>
            </a:r>
            <a:r>
              <a:rPr lang="it-IT" sz="1800" dirty="0" err="1">
                <a:latin typeface="Arial" panose="020B0604020202020204" pitchFamily="34" charset="0"/>
                <a:cs typeface="Arial" panose="020B0604020202020204" pitchFamily="34" charset="0"/>
              </a:rPr>
              <a:t>touchscreen</a:t>
            </a:r>
            <a:r>
              <a:rPr lang="it-IT" sz="1800" dirty="0" smtClean="0">
                <a:latin typeface="Arial" panose="020B0604020202020204" pitchFamily="34" charset="0"/>
                <a:cs typeface="Arial" panose="020B0604020202020204" pitchFamily="34" charset="0"/>
              </a:rPr>
              <a:t>.</a:t>
            </a:r>
            <a:endParaRPr lang="it-IT"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0850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Principi di usabilità delle APP</a:t>
            </a:r>
            <a:endParaRPr lang="it-IT" sz="3600"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5730874" cy="3189859"/>
          </a:xfrm>
        </p:spPr>
        <p:txBody>
          <a:bodyPr>
            <a:noAutofit/>
          </a:bodyPr>
          <a:lstStyle/>
          <a:p>
            <a:pPr marL="342900" indent="-342900">
              <a:buAutoNum type="arabicPeriod"/>
            </a:pPr>
            <a:r>
              <a:rPr lang="it-IT" sz="1800" b="1" dirty="0" smtClean="0">
                <a:solidFill>
                  <a:srgbClr val="0033CC"/>
                </a:solidFill>
                <a:latin typeface="Arial" panose="020B0604020202020204" pitchFamily="34" charset="0"/>
                <a:cs typeface="Arial" panose="020B0604020202020204" pitchFamily="34" charset="0"/>
              </a:rPr>
              <a:t>Visibilità </a:t>
            </a:r>
            <a:r>
              <a:rPr lang="it-IT" sz="1800" b="1" dirty="0">
                <a:solidFill>
                  <a:srgbClr val="0033CC"/>
                </a:solidFill>
                <a:latin typeface="Arial" panose="020B0604020202020204" pitchFamily="34" charset="0"/>
                <a:cs typeface="Arial" panose="020B0604020202020204" pitchFamily="34" charset="0"/>
              </a:rPr>
              <a:t>dello stato del </a:t>
            </a:r>
            <a:r>
              <a:rPr lang="it-IT" sz="1800" b="1" dirty="0" smtClean="0">
                <a:solidFill>
                  <a:srgbClr val="0033CC"/>
                </a:solidFill>
                <a:latin typeface="Arial" panose="020B0604020202020204" pitchFamily="34" charset="0"/>
                <a:cs typeface="Arial" panose="020B0604020202020204" pitchFamily="34" charset="0"/>
              </a:rPr>
              <a:t>sistema</a:t>
            </a:r>
          </a:p>
          <a:p>
            <a:pPr marL="0" indent="0">
              <a:buNone/>
            </a:pPr>
            <a:r>
              <a:rPr lang="it-IT" sz="1800" dirty="0" smtClean="0">
                <a:latin typeface="Arial" panose="020B0604020202020204" pitchFamily="34" charset="0"/>
                <a:cs typeface="Arial" panose="020B0604020202020204" pitchFamily="34" charset="0"/>
              </a:rPr>
              <a:t>L’</a:t>
            </a:r>
            <a:r>
              <a:rPr lang="it-IT" sz="1800" dirty="0" err="1" smtClean="0">
                <a:latin typeface="Arial" panose="020B0604020202020204" pitchFamily="34" charset="0"/>
                <a:cs typeface="Arial" panose="020B0604020202020204" pitchFamily="34" charset="0"/>
              </a:rPr>
              <a:t>app</a:t>
            </a:r>
            <a:r>
              <a:rPr lang="it-IT" sz="1800" dirty="0" smtClean="0">
                <a:latin typeface="Arial" panose="020B0604020202020204" pitchFamily="34" charset="0"/>
                <a:cs typeface="Arial" panose="020B0604020202020204" pitchFamily="34" charset="0"/>
              </a:rPr>
              <a:t> </a:t>
            </a:r>
            <a:r>
              <a:rPr lang="it-IT" sz="1800" dirty="0">
                <a:latin typeface="Arial" panose="020B0604020202020204" pitchFamily="34" charset="0"/>
                <a:cs typeface="Arial" panose="020B0604020202020204" pitchFamily="34" charset="0"/>
              </a:rPr>
              <a:t>dovrebbe sempre tenere gli utenti informati </a:t>
            </a:r>
            <a:r>
              <a:rPr lang="it-IT" sz="1800" dirty="0" smtClean="0">
                <a:latin typeface="Arial" panose="020B0604020202020204" pitchFamily="34" charset="0"/>
                <a:cs typeface="Arial" panose="020B0604020202020204" pitchFamily="34" charset="0"/>
              </a:rPr>
              <a:t>su:</a:t>
            </a:r>
          </a:p>
          <a:p>
            <a:pPr marL="800100" lvl="1" indent="-342900">
              <a:buFont typeface="+mj-lt"/>
              <a:buAutoNum type="arabicPeriod"/>
            </a:pPr>
            <a:r>
              <a:rPr lang="it-IT" sz="1800" dirty="0" smtClean="0">
                <a:latin typeface="Arial" panose="020B0604020202020204" pitchFamily="34" charset="0"/>
                <a:cs typeface="Arial" panose="020B0604020202020204" pitchFamily="34" charset="0"/>
              </a:rPr>
              <a:t>ciò </a:t>
            </a:r>
            <a:r>
              <a:rPr lang="it-IT" sz="1800" dirty="0">
                <a:latin typeface="Arial" panose="020B0604020202020204" pitchFamily="34" charset="0"/>
                <a:cs typeface="Arial" panose="020B0604020202020204" pitchFamily="34" charset="0"/>
              </a:rPr>
              <a:t>che sta </a:t>
            </a:r>
            <a:r>
              <a:rPr lang="it-IT" sz="1800" dirty="0" smtClean="0">
                <a:latin typeface="Arial" panose="020B0604020202020204" pitchFamily="34" charset="0"/>
                <a:cs typeface="Arial" panose="020B0604020202020204" pitchFamily="34" charset="0"/>
              </a:rPr>
              <a:t>accadendo;</a:t>
            </a:r>
          </a:p>
          <a:p>
            <a:pPr marL="800100" lvl="1" indent="-342900">
              <a:buFont typeface="+mj-lt"/>
              <a:buAutoNum type="arabicPeriod"/>
            </a:pPr>
            <a:r>
              <a:rPr lang="it-IT" sz="1800" dirty="0" smtClean="0">
                <a:latin typeface="Arial" panose="020B0604020202020204" pitchFamily="34" charset="0"/>
                <a:cs typeface="Arial" panose="020B0604020202020204" pitchFamily="34" charset="0"/>
              </a:rPr>
              <a:t>quali effetti </a:t>
            </a:r>
            <a:r>
              <a:rPr lang="it-IT" sz="1800" dirty="0">
                <a:latin typeface="Arial" panose="020B0604020202020204" pitchFamily="34" charset="0"/>
                <a:cs typeface="Arial" panose="020B0604020202020204" pitchFamily="34" charset="0"/>
              </a:rPr>
              <a:t>ha avuto o sta avendo l’azione </a:t>
            </a:r>
            <a:r>
              <a:rPr lang="it-IT" sz="1800" dirty="0" smtClean="0">
                <a:latin typeface="Arial" panose="020B0604020202020204" pitchFamily="34" charset="0"/>
                <a:cs typeface="Arial" panose="020B0604020202020204" pitchFamily="34" charset="0"/>
              </a:rPr>
              <a:t>dell’utente;</a:t>
            </a:r>
          </a:p>
          <a:p>
            <a:pPr marL="800100" lvl="1" indent="-342900">
              <a:buFont typeface="+mj-lt"/>
              <a:buAutoNum type="arabicPeriod"/>
            </a:pPr>
            <a:r>
              <a:rPr lang="it-IT" sz="1800" dirty="0" smtClean="0">
                <a:latin typeface="Arial" panose="020B0604020202020204" pitchFamily="34" charset="0"/>
                <a:cs typeface="Arial" panose="020B0604020202020204" pitchFamily="34" charset="0"/>
              </a:rPr>
              <a:t>dove </a:t>
            </a:r>
            <a:r>
              <a:rPr lang="it-IT" sz="1800" dirty="0">
                <a:latin typeface="Arial" panose="020B0604020202020204" pitchFamily="34" charset="0"/>
                <a:cs typeface="Arial" panose="020B0604020202020204" pitchFamily="34" charset="0"/>
              </a:rPr>
              <a:t>si trova l’utente rispetto all’interazione avuta con l’</a:t>
            </a:r>
            <a:r>
              <a:rPr lang="it-IT" sz="1800" dirty="0" err="1">
                <a:latin typeface="Arial" panose="020B0604020202020204" pitchFamily="34" charset="0"/>
                <a:cs typeface="Arial" panose="020B0604020202020204" pitchFamily="34" charset="0"/>
              </a:rPr>
              <a:t>app</a:t>
            </a:r>
            <a:r>
              <a:rPr lang="it-IT" sz="1800" dirty="0">
                <a:latin typeface="Arial" panose="020B0604020202020204" pitchFamily="34" charset="0"/>
                <a:cs typeface="Arial" panose="020B0604020202020204" pitchFamily="34" charset="0"/>
              </a:rPr>
              <a:t>. </a:t>
            </a:r>
            <a:endParaRPr lang="it-IT" sz="1800" dirty="0" smtClean="0">
              <a:latin typeface="Arial" panose="020B0604020202020204" pitchFamily="34" charset="0"/>
              <a:cs typeface="Arial" panose="020B0604020202020204" pitchFamily="34" charset="0"/>
            </a:endParaRPr>
          </a:p>
          <a:p>
            <a:pPr marL="0" indent="0">
              <a:buNone/>
            </a:pPr>
            <a:r>
              <a:rPr lang="it-IT" sz="1800" dirty="0" smtClean="0">
                <a:latin typeface="Arial" panose="020B0604020202020204" pitchFamily="34" charset="0"/>
                <a:cs typeface="Arial" panose="020B0604020202020204" pitchFamily="34" charset="0"/>
              </a:rPr>
              <a:t>Es</a:t>
            </a:r>
            <a:r>
              <a:rPr lang="it-IT" sz="1800" dirty="0">
                <a:latin typeface="Arial" panose="020B0604020202020204" pitchFamily="34" charset="0"/>
                <a:cs typeface="Arial" panose="020B0604020202020204" pitchFamily="34" charset="0"/>
              </a:rPr>
              <a:t>: feedback sui tempi di attesa per i download in corso</a:t>
            </a:r>
            <a:r>
              <a:rPr lang="it-IT" sz="1800" dirty="0" smtClean="0">
                <a:latin typeface="Arial" panose="020B0604020202020204" pitchFamily="34" charset="0"/>
                <a:cs typeface="Arial" panose="020B0604020202020204" pitchFamily="34" charset="0"/>
              </a:rPr>
              <a:t>.</a:t>
            </a:r>
            <a:endParaRPr lang="it-IT" sz="1800" dirty="0">
              <a:latin typeface="Arial" panose="020B0604020202020204" pitchFamily="34" charset="0"/>
              <a:cs typeface="Arial" panose="020B0604020202020204" pitchFamily="34" charset="0"/>
            </a:endParaRPr>
          </a:p>
        </p:txBody>
      </p:sp>
      <p:pic>
        <p:nvPicPr>
          <p:cNvPr id="1026" name="Picture 2" descr="http://doctorbrand.it/wp-content/uploads/2012/02/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39" y="1986742"/>
            <a:ext cx="2311361" cy="3467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060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Principi di usabilità delle APP</a:t>
            </a: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4738420" cy="3189859"/>
          </a:xfrm>
        </p:spPr>
        <p:txBody>
          <a:bodyPr>
            <a:noAutofit/>
          </a:bodyPr>
          <a:lstStyle/>
          <a:p>
            <a:pPr marL="0" indent="0">
              <a:buNone/>
            </a:pPr>
            <a:r>
              <a:rPr lang="it-IT" sz="2000" b="1" dirty="0">
                <a:solidFill>
                  <a:srgbClr val="0033CC"/>
                </a:solidFill>
                <a:latin typeface="Arial" panose="020B0604020202020204" pitchFamily="34" charset="0"/>
                <a:cs typeface="Arial" panose="020B0604020202020204" pitchFamily="34" charset="0"/>
              </a:rPr>
              <a:t>2. Corrispondenza tra sistema e mondo reale</a:t>
            </a:r>
            <a:r>
              <a:rPr lang="it-IT" sz="2000" dirty="0">
                <a:solidFill>
                  <a:srgbClr val="0033CC"/>
                </a:solidFill>
                <a:latin typeface="Arial" panose="020B0604020202020204" pitchFamily="34" charset="0"/>
                <a:cs typeface="Arial" panose="020B0604020202020204" pitchFamily="34" charset="0"/>
              </a:rPr>
              <a:t/>
            </a:r>
            <a:br>
              <a:rPr lang="it-IT" sz="2000" dirty="0">
                <a:solidFill>
                  <a:srgbClr val="0033CC"/>
                </a:solidFill>
                <a:latin typeface="Arial" panose="020B0604020202020204" pitchFamily="34" charset="0"/>
                <a:cs typeface="Arial" panose="020B0604020202020204" pitchFamily="34" charset="0"/>
              </a:rPr>
            </a:br>
            <a:endParaRPr lang="it-IT" sz="2000" dirty="0" smtClean="0">
              <a:solidFill>
                <a:srgbClr val="0033CC"/>
              </a:solidFill>
              <a:latin typeface="Arial" panose="020B0604020202020204" pitchFamily="34" charset="0"/>
              <a:cs typeface="Arial" panose="020B0604020202020204" pitchFamily="34" charset="0"/>
            </a:endParaRPr>
          </a:p>
          <a:p>
            <a:pPr marL="0" indent="0" algn="just">
              <a:buNone/>
            </a:pPr>
            <a:r>
              <a:rPr lang="it-IT" sz="2000" dirty="0" smtClean="0">
                <a:latin typeface="Arial" panose="020B0604020202020204" pitchFamily="34" charset="0"/>
                <a:cs typeface="Arial" panose="020B0604020202020204" pitchFamily="34" charset="0"/>
              </a:rPr>
              <a:t>L’</a:t>
            </a:r>
            <a:r>
              <a:rPr lang="it-IT" sz="2000" dirty="0" err="1" smtClean="0">
                <a:latin typeface="Arial" panose="020B0604020202020204" pitchFamily="34" charset="0"/>
                <a:cs typeface="Arial" panose="020B0604020202020204" pitchFamily="34" charset="0"/>
              </a:rPr>
              <a:t>app</a:t>
            </a:r>
            <a:r>
              <a:rPr lang="it-IT" sz="2000" dirty="0" smtClean="0">
                <a:latin typeface="Arial" panose="020B0604020202020204" pitchFamily="34" charset="0"/>
                <a:cs typeface="Arial" panose="020B0604020202020204" pitchFamily="34" charset="0"/>
              </a:rPr>
              <a:t> </a:t>
            </a:r>
            <a:r>
              <a:rPr lang="it-IT" sz="2000" dirty="0">
                <a:latin typeface="Arial" panose="020B0604020202020204" pitchFamily="34" charset="0"/>
                <a:cs typeface="Arial" panose="020B0604020202020204" pitchFamily="34" charset="0"/>
              </a:rPr>
              <a:t>dovrebbe parlare il linguaggio degli utenti con parole, frasi e concetti familiari, seguendo le convenzioni del mondo reale e mostrando le informazioni in ordine naturale, gerarchico e </a:t>
            </a:r>
            <a:r>
              <a:rPr lang="it-IT" sz="2000" dirty="0" smtClean="0">
                <a:latin typeface="Arial" panose="020B0604020202020204" pitchFamily="34" charset="0"/>
                <a:cs typeface="Arial" panose="020B0604020202020204" pitchFamily="34" charset="0"/>
              </a:rPr>
              <a:t>logico.</a:t>
            </a:r>
          </a:p>
          <a:p>
            <a:pPr marL="0" indent="0">
              <a:buNone/>
            </a:pPr>
            <a:r>
              <a:rPr lang="it-IT" sz="2000" dirty="0" smtClean="0">
                <a:latin typeface="Arial" panose="020B0604020202020204" pitchFamily="34" charset="0"/>
                <a:cs typeface="Arial" panose="020B0604020202020204" pitchFamily="34" charset="0"/>
              </a:rPr>
              <a:t>Es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augmented</a:t>
            </a:r>
            <a:r>
              <a:rPr lang="it-IT" sz="2000" dirty="0">
                <a:latin typeface="Arial" panose="020B0604020202020204" pitchFamily="34" charset="0"/>
                <a:cs typeface="Arial" panose="020B0604020202020204" pitchFamily="34" charset="0"/>
              </a:rPr>
              <a:t> reality.</a:t>
            </a:r>
            <a:br>
              <a:rPr lang="it-IT" sz="2000" dirty="0">
                <a:latin typeface="Arial" panose="020B0604020202020204" pitchFamily="34" charset="0"/>
                <a:cs typeface="Arial" panose="020B0604020202020204" pitchFamily="34" charset="0"/>
              </a:rPr>
            </a:br>
            <a:endParaRPr lang="it-IT" sz="1400" dirty="0">
              <a:latin typeface="Arial" panose="020B0604020202020204" pitchFamily="34" charset="0"/>
              <a:cs typeface="Arial" panose="020B0604020202020204" pitchFamily="34" charset="0"/>
            </a:endParaRPr>
          </a:p>
        </p:txBody>
      </p:sp>
      <p:pic>
        <p:nvPicPr>
          <p:cNvPr id="2050" name="Picture 2" descr="http://doctorbrand.it/wp-content/uploads/2012/02/augmented-realit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446" y="2038614"/>
            <a:ext cx="3987347" cy="2982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164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Principi di usabilità delle APP</a:t>
            </a: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5957339" cy="3189859"/>
          </a:xfrm>
        </p:spPr>
        <p:txBody>
          <a:bodyPr>
            <a:noAutofit/>
          </a:bodyPr>
          <a:lstStyle/>
          <a:p>
            <a:pPr marL="0" indent="0">
              <a:buNone/>
            </a:pPr>
            <a:r>
              <a:rPr lang="it-IT" sz="2000" b="1" dirty="0">
                <a:solidFill>
                  <a:srgbClr val="0033CC"/>
                </a:solidFill>
                <a:latin typeface="Arial" panose="020B0604020202020204" pitchFamily="34" charset="0"/>
                <a:cs typeface="Arial" panose="020B0604020202020204" pitchFamily="34" charset="0"/>
              </a:rPr>
              <a:t>3. Controllo e </a:t>
            </a:r>
            <a:r>
              <a:rPr lang="it-IT" sz="2000" b="1" dirty="0" smtClean="0">
                <a:solidFill>
                  <a:srgbClr val="0033CC"/>
                </a:solidFill>
                <a:latin typeface="Arial" panose="020B0604020202020204" pitchFamily="34" charset="0"/>
                <a:cs typeface="Arial" panose="020B0604020202020204" pitchFamily="34" charset="0"/>
              </a:rPr>
              <a:t>libertà </a:t>
            </a:r>
            <a:r>
              <a:rPr lang="it-IT" sz="2000" b="1" dirty="0">
                <a:solidFill>
                  <a:srgbClr val="0033CC"/>
                </a:solidFill>
                <a:latin typeface="Arial" panose="020B0604020202020204" pitchFamily="34" charset="0"/>
                <a:cs typeface="Arial" panose="020B0604020202020204" pitchFamily="34" charset="0"/>
              </a:rPr>
              <a:t>all’utente</a:t>
            </a:r>
            <a:r>
              <a:rPr lang="it-IT" sz="2000" dirty="0">
                <a:solidFill>
                  <a:srgbClr val="0033CC"/>
                </a:solidFill>
                <a:latin typeface="Arial" panose="020B0604020202020204" pitchFamily="34" charset="0"/>
                <a:cs typeface="Arial" panose="020B0604020202020204" pitchFamily="34" charset="0"/>
              </a:rPr>
              <a:t/>
            </a:r>
            <a:br>
              <a:rPr lang="it-IT" sz="2000" dirty="0">
                <a:solidFill>
                  <a:srgbClr val="0033CC"/>
                </a:solidFill>
                <a:latin typeface="Arial" panose="020B0604020202020204" pitchFamily="34" charset="0"/>
                <a:cs typeface="Arial" panose="020B0604020202020204" pitchFamily="34" charset="0"/>
              </a:rPr>
            </a:br>
            <a:endParaRPr lang="it-IT" sz="2000" dirty="0" smtClean="0">
              <a:solidFill>
                <a:srgbClr val="0033CC"/>
              </a:solidFill>
              <a:latin typeface="Arial" panose="020B0604020202020204" pitchFamily="34" charset="0"/>
              <a:cs typeface="Arial" panose="020B0604020202020204" pitchFamily="34" charset="0"/>
            </a:endParaRPr>
          </a:p>
          <a:p>
            <a:pPr marL="0" indent="0">
              <a:buNone/>
            </a:pPr>
            <a:r>
              <a:rPr lang="it-IT" sz="2000" dirty="0" smtClean="0">
                <a:latin typeface="Arial" panose="020B0604020202020204" pitchFamily="34" charset="0"/>
                <a:cs typeface="Arial" panose="020B0604020202020204" pitchFamily="34" charset="0"/>
              </a:rPr>
              <a:t>Per </a:t>
            </a:r>
            <a:r>
              <a:rPr lang="it-IT" sz="2000" dirty="0">
                <a:latin typeface="Arial" panose="020B0604020202020204" pitchFamily="34" charset="0"/>
                <a:cs typeface="Arial" panose="020B0604020202020204" pitchFamily="34" charset="0"/>
              </a:rPr>
              <a:t>fare in modo che l’utente non si senta in trappola servono “uscite di sicurezza</a:t>
            </a:r>
            <a:r>
              <a:rPr lang="it-IT" sz="2000" dirty="0" smtClean="0">
                <a:latin typeface="Arial" panose="020B0604020202020204" pitchFamily="34" charset="0"/>
                <a:cs typeface="Arial" panose="020B0604020202020204" pitchFamily="34" charset="0"/>
              </a:rPr>
              <a:t>”.</a:t>
            </a:r>
          </a:p>
          <a:p>
            <a:pPr marL="0" indent="0">
              <a:buNone/>
            </a:pPr>
            <a:endParaRPr lang="it-IT" sz="2000" dirty="0">
              <a:latin typeface="Arial" panose="020B0604020202020204" pitchFamily="34" charset="0"/>
              <a:cs typeface="Arial" panose="020B0604020202020204" pitchFamily="34" charset="0"/>
            </a:endParaRPr>
          </a:p>
          <a:p>
            <a:pPr marL="0" indent="0">
              <a:buNone/>
            </a:pPr>
            <a:r>
              <a:rPr lang="it-IT" sz="2000" dirty="0" smtClean="0">
                <a:latin typeface="Arial" panose="020B0604020202020204" pitchFamily="34" charset="0"/>
                <a:cs typeface="Arial" panose="020B0604020202020204" pitchFamily="34" charset="0"/>
              </a:rPr>
              <a:t>Es</a:t>
            </a:r>
            <a:r>
              <a:rPr lang="it-IT" sz="2000" dirty="0">
                <a:latin typeface="Arial" panose="020B0604020202020204" pitchFamily="34" charset="0"/>
                <a:cs typeface="Arial" panose="020B0604020202020204" pitchFamily="34" charset="0"/>
              </a:rPr>
              <a:t>: bottone “Annulla” sempre presente e ben visibile</a:t>
            </a:r>
            <a:r>
              <a:rPr lang="it-IT" sz="2000" dirty="0" smtClean="0">
                <a:latin typeface="Arial" panose="020B0604020202020204" pitchFamily="34" charset="0"/>
                <a:cs typeface="Arial" panose="020B0604020202020204" pitchFamily="34" charset="0"/>
              </a:rPr>
              <a:t>.</a:t>
            </a:r>
            <a:endParaRPr lang="it-IT" sz="2000" dirty="0">
              <a:latin typeface="Arial" panose="020B0604020202020204" pitchFamily="34" charset="0"/>
              <a:cs typeface="Arial" panose="020B0604020202020204" pitchFamily="34" charset="0"/>
            </a:endParaRPr>
          </a:p>
        </p:txBody>
      </p:sp>
      <p:pic>
        <p:nvPicPr>
          <p:cNvPr id="3074" name="Picture 2" descr="http://doctorbrand.it/wp-content/uploads/2012/02/annull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118" y="1831028"/>
            <a:ext cx="2529435" cy="379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456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Principi di usabilità delle APP</a:t>
            </a: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5494192" cy="3189859"/>
          </a:xfrm>
        </p:spPr>
        <p:txBody>
          <a:bodyPr>
            <a:noAutofit/>
          </a:bodyPr>
          <a:lstStyle/>
          <a:p>
            <a:pPr marL="0" indent="0" algn="just">
              <a:buNone/>
            </a:pPr>
            <a:r>
              <a:rPr lang="it-IT" sz="2000" b="1" dirty="0">
                <a:solidFill>
                  <a:srgbClr val="0033CC"/>
                </a:solidFill>
                <a:latin typeface="Arial" panose="020B0604020202020204" pitchFamily="34" charset="0"/>
                <a:cs typeface="Arial" panose="020B0604020202020204" pitchFamily="34" charset="0"/>
              </a:rPr>
              <a:t>4. Coerenza e standard</a:t>
            </a:r>
          </a:p>
          <a:p>
            <a:pPr marL="0" indent="0" algn="just">
              <a:buNone/>
            </a:pPr>
            <a:r>
              <a:rPr lang="it-IT" sz="2000" dirty="0" smtClean="0">
                <a:latin typeface="Arial" panose="020B0604020202020204" pitchFamily="34" charset="0"/>
                <a:cs typeface="Arial" panose="020B0604020202020204" pitchFamily="34" charset="0"/>
              </a:rPr>
              <a:t>Le </a:t>
            </a:r>
            <a:r>
              <a:rPr lang="it-IT" sz="2000" dirty="0">
                <a:latin typeface="Arial" panose="020B0604020202020204" pitchFamily="34" charset="0"/>
                <a:cs typeface="Arial" panose="020B0604020202020204" pitchFamily="34" charset="0"/>
              </a:rPr>
              <a:t>stesse parole, gli stessi comandi, le stesse azioni devono apparire nella stessa collocazione, nello stesso ordine e produrre gli stessi effetti in situazioni </a:t>
            </a:r>
            <a:r>
              <a:rPr lang="it-IT" sz="2000" dirty="0" smtClean="0">
                <a:latin typeface="Arial" panose="020B0604020202020204" pitchFamily="34" charset="0"/>
                <a:cs typeface="Arial" panose="020B0604020202020204" pitchFamily="34" charset="0"/>
              </a:rPr>
              <a:t>equivalenti.</a:t>
            </a:r>
          </a:p>
          <a:p>
            <a:pPr marL="0" indent="0" algn="just">
              <a:buNone/>
            </a:pPr>
            <a:r>
              <a:rPr lang="it-IT" sz="2000" dirty="0" smtClean="0">
                <a:latin typeface="Arial" panose="020B0604020202020204" pitchFamily="34" charset="0"/>
                <a:cs typeface="Arial" panose="020B0604020202020204" pitchFamily="34" charset="0"/>
              </a:rPr>
              <a:t>L’</a:t>
            </a:r>
            <a:r>
              <a:rPr lang="it-IT" sz="2000" dirty="0" err="1" smtClean="0">
                <a:latin typeface="Arial" panose="020B0604020202020204" pitchFamily="34" charset="0"/>
                <a:cs typeface="Arial" panose="020B0604020202020204" pitchFamily="34" charset="0"/>
              </a:rPr>
              <a:t>app</a:t>
            </a:r>
            <a:r>
              <a:rPr lang="it-IT" sz="2000" dirty="0" smtClean="0">
                <a:latin typeface="Arial" panose="020B0604020202020204" pitchFamily="34" charset="0"/>
                <a:cs typeface="Arial" panose="020B0604020202020204" pitchFamily="34" charset="0"/>
              </a:rPr>
              <a:t> </a:t>
            </a:r>
            <a:r>
              <a:rPr lang="it-IT" sz="2000" dirty="0">
                <a:latin typeface="Arial" panose="020B0604020202020204" pitchFamily="34" charset="0"/>
                <a:cs typeface="Arial" panose="020B0604020202020204" pitchFamily="34" charset="0"/>
              </a:rPr>
              <a:t>non deve violare gli standard </a:t>
            </a:r>
            <a:r>
              <a:rPr lang="it-IT" sz="2000" dirty="0" smtClean="0">
                <a:latin typeface="Arial" panose="020B0604020202020204" pitchFamily="34" charset="0"/>
                <a:cs typeface="Arial" panose="020B0604020202020204" pitchFamily="34" charset="0"/>
              </a:rPr>
              <a:t>più̀ consolidati. </a:t>
            </a:r>
          </a:p>
          <a:p>
            <a:pPr marL="0" indent="0" algn="just">
              <a:buNone/>
            </a:pPr>
            <a:r>
              <a:rPr lang="it-IT" sz="2000" dirty="0" smtClean="0">
                <a:latin typeface="Arial" panose="020B0604020202020204" pitchFamily="34" charset="0"/>
                <a:cs typeface="Arial" panose="020B0604020202020204" pitchFamily="34" charset="0"/>
              </a:rPr>
              <a:t>Es: il comando di ricerca è convenzionalmente posizionato orizzontale/alto.</a:t>
            </a:r>
            <a:endParaRPr lang="it-IT" sz="2000" dirty="0">
              <a:latin typeface="Arial" panose="020B0604020202020204" pitchFamily="34" charset="0"/>
              <a:cs typeface="Arial" panose="020B0604020202020204" pitchFamily="34" charset="0"/>
            </a:endParaRPr>
          </a:p>
        </p:txBody>
      </p:sp>
      <p:pic>
        <p:nvPicPr>
          <p:cNvPr id="4098" name="Picture 2" descr="http://doctorbrand.it/wp-content/uploads/2012/02/ricerc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0457" y="1895301"/>
            <a:ext cx="2472074" cy="37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136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67380"/>
            <a:ext cx="8229600" cy="444598"/>
          </a:xfrm>
        </p:spPr>
        <p:txBody>
          <a:bodyPr>
            <a:normAutofit fontScale="90000"/>
          </a:bodyPr>
          <a:lstStyle/>
          <a:p>
            <a:pPr algn="ctr"/>
            <a:r>
              <a:rPr lang="it-IT" sz="3600" dirty="0" smtClean="0">
                <a:latin typeface="Arial" panose="020B0604020202020204" pitchFamily="34" charset="0"/>
                <a:cs typeface="Arial" panose="020B0604020202020204" pitchFamily="34" charset="0"/>
              </a:rPr>
              <a:t>Agenda</a:t>
            </a:r>
            <a:endParaRPr lang="it-IT" dirty="0">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457200" y="1811978"/>
            <a:ext cx="8229600" cy="3687392"/>
          </a:xfrm>
        </p:spPr>
        <p:txBody>
          <a:bodyPr>
            <a:noAutofit/>
          </a:bodyPr>
          <a:lstStyle/>
          <a:p>
            <a:pPr lvl="0"/>
            <a:r>
              <a:rPr lang="it-IT" sz="1800" dirty="0" smtClean="0">
                <a:latin typeface="Arial" panose="020B0604020202020204" pitchFamily="34" charset="0"/>
                <a:cs typeface="Arial" panose="020B0604020202020204" pitchFamily="34" charset="0"/>
              </a:rPr>
              <a:t>Introduzione alle APP</a:t>
            </a:r>
          </a:p>
          <a:p>
            <a:pPr lvl="1"/>
            <a:r>
              <a:rPr lang="it-IT" sz="1800" dirty="0" smtClean="0">
                <a:latin typeface="Arial" panose="020B0604020202020204" pitchFamily="34" charset="0"/>
                <a:cs typeface="Arial" panose="020B0604020202020204" pitchFamily="34" charset="0"/>
              </a:rPr>
              <a:t>Definizione e tipologie di APP</a:t>
            </a:r>
          </a:p>
          <a:p>
            <a:r>
              <a:rPr lang="it-IT" sz="1800" dirty="0" smtClean="0">
                <a:latin typeface="Arial" panose="020B0604020202020204" pitchFamily="34" charset="0"/>
                <a:cs typeface="Arial" panose="020B0604020202020204" pitchFamily="34" charset="0"/>
              </a:rPr>
              <a:t>Usabilità delle APP</a:t>
            </a:r>
            <a:endParaRPr lang="it-IT" sz="1800" dirty="0">
              <a:latin typeface="Arial" panose="020B0604020202020204" pitchFamily="34" charset="0"/>
              <a:cs typeface="Arial" panose="020B0604020202020204" pitchFamily="34" charset="0"/>
            </a:endParaRPr>
          </a:p>
          <a:p>
            <a:pPr lvl="1"/>
            <a:r>
              <a:rPr lang="it-IT" sz="1800" dirty="0" smtClean="0">
                <a:latin typeface="Arial" panose="020B0604020202020204" pitchFamily="34" charset="0"/>
                <a:cs typeface="Arial" panose="020B0604020202020204" pitchFamily="34" charset="0"/>
              </a:rPr>
              <a:t>Concetto di User Experience</a:t>
            </a:r>
          </a:p>
          <a:p>
            <a:pPr lvl="1"/>
            <a:r>
              <a:rPr lang="it-IT" sz="1800" dirty="0" smtClean="0">
                <a:latin typeface="Arial" panose="020B0604020202020204" pitchFamily="34" charset="0"/>
                <a:cs typeface="Arial" panose="020B0604020202020204" pitchFamily="34" charset="0"/>
              </a:rPr>
              <a:t>Principi di usabilità delle APP</a:t>
            </a:r>
          </a:p>
          <a:p>
            <a:pPr lvl="0"/>
            <a:r>
              <a:rPr lang="it-IT" sz="1800" dirty="0" smtClean="0">
                <a:latin typeface="Arial" panose="020B0604020202020204" pitchFamily="34" charset="0"/>
                <a:cs typeface="Arial" panose="020B0604020202020204" pitchFamily="34" charset="0"/>
              </a:rPr>
              <a:t>Progettazione della navigazione in APP</a:t>
            </a:r>
          </a:p>
          <a:p>
            <a:pPr lvl="1"/>
            <a:r>
              <a:rPr lang="it-IT" sz="1800" dirty="0" smtClean="0">
                <a:latin typeface="Arial" panose="020B0604020202020204" pitchFamily="34" charset="0"/>
                <a:cs typeface="Arial" panose="020B0604020202020204" pitchFamily="34" charset="0"/>
              </a:rPr>
              <a:t>Il concetto di Activity</a:t>
            </a:r>
          </a:p>
          <a:p>
            <a:pPr lvl="1"/>
            <a:r>
              <a:rPr lang="it-IT" sz="1800" dirty="0" smtClean="0">
                <a:latin typeface="Arial" panose="020B0604020202020204" pitchFamily="34" charset="0"/>
                <a:cs typeface="Arial" panose="020B0604020202020204" pitchFamily="34" charset="0"/>
              </a:rPr>
              <a:t>Linee guida per navigare tra le schermate</a:t>
            </a:r>
          </a:p>
          <a:p>
            <a:pPr lvl="0"/>
            <a:r>
              <a:rPr lang="it-IT" sz="1800" dirty="0" smtClean="0">
                <a:latin typeface="Arial" panose="020B0604020202020204" pitchFamily="34" charset="0"/>
                <a:cs typeface="Arial" panose="020B0604020202020204" pitchFamily="34" charset="0"/>
              </a:rPr>
              <a:t>Strumenti di supporto</a:t>
            </a:r>
          </a:p>
          <a:p>
            <a:pPr lvl="1"/>
            <a:r>
              <a:rPr lang="it-IT" sz="1800" dirty="0" smtClean="0">
                <a:latin typeface="Arial" panose="020B0604020202020204" pitchFamily="34" charset="0"/>
                <a:cs typeface="Arial" panose="020B0604020202020204" pitchFamily="34" charset="0"/>
              </a:rPr>
              <a:t>Strumenti per disegnare modelli di interfaccia e gestire la documentazione di APP</a:t>
            </a:r>
          </a:p>
        </p:txBody>
      </p:sp>
    </p:spTree>
    <p:extLst>
      <p:ext uri="{BB962C8B-B14F-4D97-AF65-F5344CB8AC3E}">
        <p14:creationId xmlns:p14="http://schemas.microsoft.com/office/powerpoint/2010/main" val="528624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Principi di usabilità delle APP</a:t>
            </a: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5845174" cy="3189859"/>
          </a:xfrm>
        </p:spPr>
        <p:txBody>
          <a:bodyPr>
            <a:noAutofit/>
          </a:bodyPr>
          <a:lstStyle/>
          <a:p>
            <a:pPr marL="0" indent="0">
              <a:buNone/>
            </a:pPr>
            <a:r>
              <a:rPr lang="it-IT" sz="2000" b="1" dirty="0">
                <a:solidFill>
                  <a:srgbClr val="0033CC"/>
                </a:solidFill>
                <a:latin typeface="Arial" panose="020B0604020202020204" pitchFamily="34" charset="0"/>
                <a:cs typeface="Arial" panose="020B0604020202020204" pitchFamily="34" charset="0"/>
              </a:rPr>
              <a:t>5. Prevenzione dell’errore</a:t>
            </a:r>
            <a:r>
              <a:rPr lang="it-IT" sz="2000" dirty="0">
                <a:solidFill>
                  <a:srgbClr val="0033CC"/>
                </a:solidFill>
                <a:latin typeface="Arial" panose="020B0604020202020204" pitchFamily="34" charset="0"/>
                <a:cs typeface="Arial" panose="020B0604020202020204" pitchFamily="34" charset="0"/>
              </a:rPr>
              <a:t/>
            </a:r>
            <a:br>
              <a:rPr lang="it-IT" sz="2000" dirty="0">
                <a:solidFill>
                  <a:srgbClr val="0033CC"/>
                </a:solidFill>
                <a:latin typeface="Arial" panose="020B0604020202020204" pitchFamily="34" charset="0"/>
                <a:cs typeface="Arial" panose="020B0604020202020204" pitchFamily="34" charset="0"/>
              </a:rPr>
            </a:br>
            <a:endParaRPr lang="it-IT" sz="2000" dirty="0" smtClean="0">
              <a:solidFill>
                <a:srgbClr val="0033CC"/>
              </a:solidFill>
              <a:latin typeface="Arial" panose="020B0604020202020204" pitchFamily="34" charset="0"/>
              <a:cs typeface="Arial" panose="020B0604020202020204" pitchFamily="34" charset="0"/>
            </a:endParaRPr>
          </a:p>
          <a:p>
            <a:pPr marL="0" indent="0">
              <a:buNone/>
            </a:pPr>
            <a:r>
              <a:rPr lang="it-IT" sz="2000" dirty="0" smtClean="0">
                <a:latin typeface="Arial" panose="020B0604020202020204" pitchFamily="34" charset="0"/>
                <a:cs typeface="Arial" panose="020B0604020202020204" pitchFamily="34" charset="0"/>
              </a:rPr>
              <a:t>Utilizzare </a:t>
            </a:r>
            <a:r>
              <a:rPr lang="it-IT" sz="2000" dirty="0">
                <a:latin typeface="Arial" panose="020B0604020202020204" pitchFamily="34" charset="0"/>
                <a:cs typeface="Arial" panose="020B0604020202020204" pitchFamily="34" charset="0"/>
              </a:rPr>
              <a:t>funzioni obbliganti che impediscono l’esecuzione di azioni sbagliate, fornire messaggi chiari sugli effetti di azioni </a:t>
            </a:r>
            <a:r>
              <a:rPr lang="it-IT" sz="2000" dirty="0" smtClean="0">
                <a:latin typeface="Arial" panose="020B0604020202020204" pitchFamily="34" charset="0"/>
                <a:cs typeface="Arial" panose="020B0604020202020204" pitchFamily="34" charset="0"/>
              </a:rPr>
              <a:t>irreversibili.</a:t>
            </a:r>
          </a:p>
          <a:p>
            <a:pPr marL="0" indent="0">
              <a:buNone/>
            </a:pPr>
            <a:r>
              <a:rPr lang="it-IT" sz="2000" dirty="0" smtClean="0">
                <a:latin typeface="Arial" panose="020B0604020202020204" pitchFamily="34" charset="0"/>
                <a:cs typeface="Arial" panose="020B0604020202020204" pitchFamily="34" charset="0"/>
              </a:rPr>
              <a:t>Es</a:t>
            </a:r>
            <a:r>
              <a:rPr lang="it-IT" sz="2000" dirty="0">
                <a:latin typeface="Arial" panose="020B0604020202020204" pitchFamily="34" charset="0"/>
                <a:cs typeface="Arial" panose="020B0604020202020204" pitchFamily="34" charset="0"/>
              </a:rPr>
              <a:t>: controllo e correttore ortografico</a:t>
            </a:r>
            <a:r>
              <a:rPr lang="it-IT" sz="2000" dirty="0" smtClean="0">
                <a:latin typeface="Arial" panose="020B0604020202020204" pitchFamily="34" charset="0"/>
                <a:cs typeface="Arial" panose="020B0604020202020204" pitchFamily="34" charset="0"/>
              </a:rPr>
              <a:t>.</a:t>
            </a:r>
            <a:endParaRPr lang="it-IT" sz="2000" dirty="0">
              <a:latin typeface="Arial" panose="020B0604020202020204" pitchFamily="34" charset="0"/>
              <a:cs typeface="Arial" panose="020B0604020202020204" pitchFamily="34" charset="0"/>
            </a:endParaRPr>
          </a:p>
        </p:txBody>
      </p:sp>
      <p:pic>
        <p:nvPicPr>
          <p:cNvPr id="5122" name="Picture 2" descr="http://doctorbrand.it/wp-content/uploads/2012/02/erro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082" y="1831028"/>
            <a:ext cx="2486718" cy="373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921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Principi di usabilità delle APP</a:t>
            </a: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2026959"/>
            <a:ext cx="4638674" cy="3189859"/>
          </a:xfrm>
        </p:spPr>
        <p:txBody>
          <a:bodyPr>
            <a:noAutofit/>
          </a:bodyPr>
          <a:lstStyle/>
          <a:p>
            <a:pPr marL="0" indent="0" algn="just">
              <a:buNone/>
            </a:pPr>
            <a:r>
              <a:rPr lang="it-IT" sz="2000" b="1" dirty="0">
                <a:solidFill>
                  <a:srgbClr val="0033CC"/>
                </a:solidFill>
                <a:latin typeface="Arial" panose="020B0604020202020204" pitchFamily="34" charset="0"/>
                <a:cs typeface="Arial" panose="020B0604020202020204" pitchFamily="34" charset="0"/>
              </a:rPr>
              <a:t>6. </a:t>
            </a:r>
            <a:r>
              <a:rPr lang="it-IT" sz="2000" b="1" dirty="0" smtClean="0">
                <a:solidFill>
                  <a:srgbClr val="0033CC"/>
                </a:solidFill>
                <a:latin typeface="Arial" panose="020B0604020202020204" pitchFamily="34" charset="0"/>
                <a:cs typeface="Arial" panose="020B0604020202020204" pitchFamily="34" charset="0"/>
              </a:rPr>
              <a:t>Riconoscimento </a:t>
            </a:r>
            <a:r>
              <a:rPr lang="it-IT" sz="2000" b="1" dirty="0">
                <a:solidFill>
                  <a:srgbClr val="0033CC"/>
                </a:solidFill>
                <a:latin typeface="Arial" panose="020B0604020202020204" pitchFamily="34" charset="0"/>
                <a:cs typeface="Arial" panose="020B0604020202020204" pitchFamily="34" charset="0"/>
              </a:rPr>
              <a:t>piuttosto che ricordo</a:t>
            </a:r>
            <a:r>
              <a:rPr lang="it-IT" sz="2000" dirty="0">
                <a:latin typeface="Arial" panose="020B0604020202020204" pitchFamily="34" charset="0"/>
                <a:cs typeface="Arial" panose="020B0604020202020204" pitchFamily="34" charset="0"/>
              </a:rPr>
              <a:t/>
            </a:r>
            <a:br>
              <a:rPr lang="it-IT" sz="2000" dirty="0">
                <a:latin typeface="Arial" panose="020B0604020202020204" pitchFamily="34" charset="0"/>
                <a:cs typeface="Arial" panose="020B0604020202020204" pitchFamily="34" charset="0"/>
              </a:rPr>
            </a:br>
            <a:r>
              <a:rPr lang="it-IT" sz="2000" dirty="0">
                <a:latin typeface="Arial" panose="020B0604020202020204" pitchFamily="34" charset="0"/>
                <a:cs typeface="Arial" panose="020B0604020202020204" pitchFamily="34" charset="0"/>
              </a:rPr>
              <a:t>Minimizzare il carico di memoria dell’utente e ridurre il </a:t>
            </a:r>
            <a:r>
              <a:rPr lang="it-IT" sz="2000" dirty="0" smtClean="0">
                <a:latin typeface="Arial" panose="020B0604020202020204" pitchFamily="34" charset="0"/>
                <a:cs typeface="Arial" panose="020B0604020202020204" pitchFamily="34" charset="0"/>
              </a:rPr>
              <a:t>più̀ </a:t>
            </a:r>
            <a:r>
              <a:rPr lang="it-IT" sz="2000" dirty="0">
                <a:latin typeface="Arial" panose="020B0604020202020204" pitchFamily="34" charset="0"/>
                <a:cs typeface="Arial" panose="020B0604020202020204" pitchFamily="34" charset="0"/>
              </a:rPr>
              <a:t>possibile le informazioni che devono essere tenute a mente; </a:t>
            </a:r>
            <a:endParaRPr lang="it-IT" sz="2000" dirty="0" smtClean="0">
              <a:latin typeface="Arial" panose="020B0604020202020204" pitchFamily="34" charset="0"/>
              <a:cs typeface="Arial" panose="020B0604020202020204" pitchFamily="34" charset="0"/>
            </a:endParaRPr>
          </a:p>
          <a:p>
            <a:pPr marL="0" indent="0" algn="just">
              <a:buNone/>
            </a:pPr>
            <a:r>
              <a:rPr lang="it-IT" sz="2000" dirty="0" smtClean="0">
                <a:latin typeface="Arial" panose="020B0604020202020204" pitchFamily="34" charset="0"/>
                <a:cs typeface="Arial" panose="020B0604020202020204" pitchFamily="34" charset="0"/>
              </a:rPr>
              <a:t>Le </a:t>
            </a:r>
            <a:r>
              <a:rPr lang="it-IT" sz="2000" dirty="0">
                <a:latin typeface="Arial" panose="020B0604020202020204" pitchFamily="34" charset="0"/>
                <a:cs typeface="Arial" panose="020B0604020202020204" pitchFamily="34" charset="0"/>
              </a:rPr>
              <a:t>istruzioni per l’uso dell’</a:t>
            </a:r>
            <a:r>
              <a:rPr lang="it-IT" sz="2000" dirty="0" err="1">
                <a:latin typeface="Arial" panose="020B0604020202020204" pitchFamily="34" charset="0"/>
                <a:cs typeface="Arial" panose="020B0604020202020204" pitchFamily="34" charset="0"/>
              </a:rPr>
              <a:t>app</a:t>
            </a:r>
            <a:r>
              <a:rPr lang="it-IT" sz="2000" dirty="0">
                <a:latin typeface="Arial" panose="020B0604020202020204" pitchFamily="34" charset="0"/>
                <a:cs typeface="Arial" panose="020B0604020202020204" pitchFamily="34" charset="0"/>
              </a:rPr>
              <a:t> dovrebbero essere visibili o facilmente reperibili, ove </a:t>
            </a:r>
            <a:r>
              <a:rPr lang="it-IT" sz="2000" dirty="0" smtClean="0">
                <a:latin typeface="Arial" panose="020B0604020202020204" pitchFamily="34" charset="0"/>
                <a:cs typeface="Arial" panose="020B0604020202020204" pitchFamily="34" charset="0"/>
              </a:rPr>
              <a:t>opportuno</a:t>
            </a:r>
            <a:r>
              <a:rPr lang="it-IT" sz="2000" dirty="0">
                <a:latin typeface="Arial" panose="020B0604020202020204" pitchFamily="34" charset="0"/>
                <a:cs typeface="Arial" panose="020B0604020202020204" pitchFamily="34" charset="0"/>
              </a:rPr>
              <a:t>.</a:t>
            </a:r>
            <a:endParaRPr lang="it-IT" sz="2000" dirty="0" smtClean="0">
              <a:latin typeface="Arial" panose="020B0604020202020204" pitchFamily="34" charset="0"/>
              <a:cs typeface="Arial" panose="020B0604020202020204" pitchFamily="34" charset="0"/>
            </a:endParaRPr>
          </a:p>
        </p:txBody>
      </p:sp>
      <p:pic>
        <p:nvPicPr>
          <p:cNvPr id="6146" name="Picture 2" descr="http://doctorbrand.it/wp-content/uploads/2012/02/calendari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199" y="2026959"/>
            <a:ext cx="3980845" cy="2993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938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Principi di usabilità delle APP</a:t>
            </a: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9"/>
            <a:ext cx="3057524" cy="820732"/>
          </a:xfrm>
        </p:spPr>
        <p:txBody>
          <a:bodyPr>
            <a:noAutofit/>
          </a:bodyPr>
          <a:lstStyle/>
          <a:p>
            <a:pPr marL="0" indent="0">
              <a:buNone/>
            </a:pPr>
            <a:r>
              <a:rPr lang="it-IT" sz="2000" b="1" dirty="0">
                <a:solidFill>
                  <a:srgbClr val="0033CC"/>
                </a:solidFill>
                <a:latin typeface="Arial" panose="020B0604020202020204" pitchFamily="34" charset="0"/>
                <a:cs typeface="Arial" panose="020B0604020202020204" pitchFamily="34" charset="0"/>
              </a:rPr>
              <a:t>7. </a:t>
            </a:r>
            <a:r>
              <a:rPr lang="it-IT" sz="2000" b="1" dirty="0" err="1">
                <a:solidFill>
                  <a:srgbClr val="0033CC"/>
                </a:solidFill>
                <a:latin typeface="Arial" panose="020B0604020202020204" pitchFamily="34" charset="0"/>
                <a:cs typeface="Arial" panose="020B0604020202020204" pitchFamily="34" charset="0"/>
              </a:rPr>
              <a:t>Flessibilita’</a:t>
            </a:r>
            <a:r>
              <a:rPr lang="it-IT" sz="2000" b="1" dirty="0">
                <a:solidFill>
                  <a:srgbClr val="0033CC"/>
                </a:solidFill>
                <a:latin typeface="Arial" panose="020B0604020202020204" pitchFamily="34" charset="0"/>
                <a:cs typeface="Arial" panose="020B0604020202020204" pitchFamily="34" charset="0"/>
              </a:rPr>
              <a:t> ed efficienza </a:t>
            </a:r>
            <a:r>
              <a:rPr lang="it-IT" sz="2000" b="1" dirty="0" smtClean="0">
                <a:solidFill>
                  <a:srgbClr val="0033CC"/>
                </a:solidFill>
                <a:latin typeface="Arial" panose="020B0604020202020204" pitchFamily="34" charset="0"/>
                <a:cs typeface="Arial" panose="020B0604020202020204" pitchFamily="34" charset="0"/>
              </a:rPr>
              <a:t>d’uso</a:t>
            </a:r>
            <a:endParaRPr lang="it-IT" sz="2000" dirty="0" smtClean="0">
              <a:solidFill>
                <a:srgbClr val="0033CC"/>
              </a:solidFill>
              <a:latin typeface="Arial" panose="020B0604020202020204" pitchFamily="34" charset="0"/>
              <a:cs typeface="Arial" panose="020B0604020202020204" pitchFamily="34" charset="0"/>
            </a:endParaRPr>
          </a:p>
          <a:p>
            <a:pPr marL="0" indent="0">
              <a:buNone/>
            </a:pPr>
            <a:r>
              <a:rPr lang="it-IT" sz="2000" dirty="0" smtClean="0">
                <a:latin typeface="Arial" panose="020B0604020202020204" pitchFamily="34" charset="0"/>
                <a:cs typeface="Arial" panose="020B0604020202020204" pitchFamily="34" charset="0"/>
              </a:rPr>
              <a:t>Acceleratori </a:t>
            </a:r>
            <a:r>
              <a:rPr lang="it-IT" sz="2000" dirty="0">
                <a:latin typeface="Arial" panose="020B0604020202020204" pitchFamily="34" charset="0"/>
                <a:cs typeface="Arial" panose="020B0604020202020204" pitchFamily="34" charset="0"/>
              </a:rPr>
              <a:t>per velocizzare l’interazione dell’utente esperto, </a:t>
            </a:r>
            <a:r>
              <a:rPr lang="it-IT" sz="2000" dirty="0" smtClean="0">
                <a:latin typeface="Arial" panose="020B0604020202020204" pitchFamily="34" charset="0"/>
                <a:cs typeface="Arial" panose="020B0604020202020204" pitchFamily="34" charset="0"/>
              </a:rPr>
              <a:t>personalizzazione </a:t>
            </a:r>
            <a:r>
              <a:rPr lang="it-IT" sz="2000" dirty="0">
                <a:latin typeface="Arial" panose="020B0604020202020204" pitchFamily="34" charset="0"/>
                <a:cs typeface="Arial" panose="020B0604020202020204" pitchFamily="34" charset="0"/>
              </a:rPr>
              <a:t>delle azioni più frequenti.</a:t>
            </a:r>
          </a:p>
        </p:txBody>
      </p:sp>
      <p:pic>
        <p:nvPicPr>
          <p:cNvPr id="2" name="vd_gestur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400425" y="2078100"/>
            <a:ext cx="5453858" cy="3065400"/>
          </a:xfrm>
          <a:prstGeom prst="rect">
            <a:avLst/>
          </a:prstGeom>
        </p:spPr>
      </p:pic>
    </p:spTree>
    <p:extLst>
      <p:ext uri="{BB962C8B-B14F-4D97-AF65-F5344CB8AC3E}">
        <p14:creationId xmlns:p14="http://schemas.microsoft.com/office/powerpoint/2010/main" val="4027410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Principi di usabilità delle APP</a:t>
            </a: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3748519" cy="3189859"/>
          </a:xfrm>
        </p:spPr>
        <p:txBody>
          <a:bodyPr>
            <a:noAutofit/>
          </a:bodyPr>
          <a:lstStyle/>
          <a:p>
            <a:pPr marL="0" indent="0" algn="just">
              <a:buNone/>
            </a:pPr>
            <a:r>
              <a:rPr lang="it-IT" sz="2000" b="1" dirty="0">
                <a:solidFill>
                  <a:srgbClr val="0033CC"/>
                </a:solidFill>
                <a:latin typeface="Arial" panose="020B0604020202020204" pitchFamily="34" charset="0"/>
                <a:cs typeface="Arial" panose="020B0604020202020204" pitchFamily="34" charset="0"/>
              </a:rPr>
              <a:t>8. Design estetico e </a:t>
            </a:r>
            <a:r>
              <a:rPr lang="it-IT" sz="2000" b="1" dirty="0" smtClean="0">
                <a:solidFill>
                  <a:srgbClr val="0033CC"/>
                </a:solidFill>
                <a:latin typeface="Arial" panose="020B0604020202020204" pitchFamily="34" charset="0"/>
                <a:cs typeface="Arial" panose="020B0604020202020204" pitchFamily="34" charset="0"/>
              </a:rPr>
              <a:t>minimalista</a:t>
            </a:r>
          </a:p>
          <a:p>
            <a:pPr marL="0" indent="0" algn="just">
              <a:buNone/>
            </a:pPr>
            <a:r>
              <a:rPr lang="it-IT" sz="2000" dirty="0">
                <a:latin typeface="Arial" panose="020B0604020202020204" pitchFamily="34" charset="0"/>
                <a:cs typeface="Arial" panose="020B0604020202020204" pitchFamily="34" charset="0"/>
              </a:rPr>
              <a:t/>
            </a:r>
            <a:br>
              <a:rPr lang="it-IT" sz="2000" dirty="0">
                <a:latin typeface="Arial" panose="020B0604020202020204" pitchFamily="34" charset="0"/>
                <a:cs typeface="Arial" panose="020B0604020202020204" pitchFamily="34" charset="0"/>
              </a:rPr>
            </a:br>
            <a:r>
              <a:rPr lang="it-IT" sz="2000" dirty="0">
                <a:latin typeface="Arial" panose="020B0604020202020204" pitchFamily="34" charset="0"/>
                <a:cs typeface="Arial" panose="020B0604020202020204" pitchFamily="34" charset="0"/>
              </a:rPr>
              <a:t>Il “dialogo” con l’utente non deve contenere informazioni irrilevanti o raramente </a:t>
            </a:r>
            <a:r>
              <a:rPr lang="it-IT" sz="2000" dirty="0" smtClean="0">
                <a:latin typeface="Arial" panose="020B0604020202020204" pitchFamily="34" charset="0"/>
                <a:cs typeface="Arial" panose="020B0604020202020204" pitchFamily="34" charset="0"/>
              </a:rPr>
              <a:t>necessarie.</a:t>
            </a:r>
          </a:p>
          <a:p>
            <a:pPr marL="0" indent="0" algn="just">
              <a:buNone/>
            </a:pPr>
            <a:endParaRPr lang="it-IT" sz="2000" dirty="0">
              <a:latin typeface="Arial" panose="020B0604020202020204" pitchFamily="34" charset="0"/>
              <a:cs typeface="Arial" panose="020B0604020202020204" pitchFamily="34" charset="0"/>
            </a:endParaRPr>
          </a:p>
          <a:p>
            <a:pPr marL="0" indent="0" algn="just">
              <a:buNone/>
            </a:pPr>
            <a:r>
              <a:rPr lang="it-IT" sz="2000" dirty="0" smtClean="0">
                <a:latin typeface="Arial" panose="020B0604020202020204" pitchFamily="34" charset="0"/>
                <a:cs typeface="Arial" panose="020B0604020202020204" pitchFamily="34" charset="0"/>
              </a:rPr>
              <a:t>Es</a:t>
            </a:r>
            <a:r>
              <a:rPr lang="it-IT" sz="2000" dirty="0">
                <a:latin typeface="Arial" panose="020B0604020202020204" pitchFamily="34" charset="0"/>
                <a:cs typeface="Arial" panose="020B0604020202020204" pitchFamily="34" charset="0"/>
              </a:rPr>
              <a:t>: l’</a:t>
            </a:r>
            <a:r>
              <a:rPr lang="it-IT" sz="2000" dirty="0" err="1">
                <a:latin typeface="Arial" panose="020B0604020202020204" pitchFamily="34" charset="0"/>
                <a:cs typeface="Arial" panose="020B0604020202020204" pitchFamily="34" charset="0"/>
              </a:rPr>
              <a:t>app</a:t>
            </a:r>
            <a:r>
              <a:rPr lang="it-IT" sz="2000" dirty="0">
                <a:latin typeface="Arial" panose="020B0604020202020204" pitchFamily="34" charset="0"/>
                <a:cs typeface="Arial" panose="020B0604020202020204" pitchFamily="34" charset="0"/>
              </a:rPr>
              <a:t> “Immagini” mostra i controlli solo durante l’uso.</a:t>
            </a:r>
            <a:br>
              <a:rPr lang="it-IT" sz="2000" dirty="0">
                <a:latin typeface="Arial" panose="020B0604020202020204" pitchFamily="34" charset="0"/>
                <a:cs typeface="Arial" panose="020B0604020202020204" pitchFamily="34" charset="0"/>
              </a:rPr>
            </a:br>
            <a:endParaRPr lang="it-IT" sz="2000" dirty="0">
              <a:latin typeface="Arial" panose="020B0604020202020204" pitchFamily="34" charset="0"/>
              <a:cs typeface="Arial" panose="020B0604020202020204" pitchFamily="34" charset="0"/>
            </a:endParaRPr>
          </a:p>
        </p:txBody>
      </p:sp>
      <p:pic>
        <p:nvPicPr>
          <p:cNvPr id="7170" name="Picture 2" descr="http://doctorbrand.it/wp-content/uploads/2012/02/immagini-ok-600x44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545" y="1831028"/>
            <a:ext cx="4740621" cy="3492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54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Principi di usabilità delle APP</a:t>
            </a: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6056590" cy="3189859"/>
          </a:xfrm>
        </p:spPr>
        <p:txBody>
          <a:bodyPr>
            <a:noAutofit/>
          </a:bodyPr>
          <a:lstStyle/>
          <a:p>
            <a:pPr marL="0" indent="0">
              <a:buNone/>
            </a:pPr>
            <a:r>
              <a:rPr lang="it-IT" sz="1800" b="1" dirty="0">
                <a:solidFill>
                  <a:srgbClr val="0033CC"/>
                </a:solidFill>
                <a:latin typeface="Arial" panose="020B0604020202020204" pitchFamily="34" charset="0"/>
                <a:cs typeface="Arial" panose="020B0604020202020204" pitchFamily="34" charset="0"/>
              </a:rPr>
              <a:t>9. Aiutare l’utente a riconoscere, diagnosticare e risolvere gli </a:t>
            </a:r>
            <a:r>
              <a:rPr lang="it-IT" sz="1800" b="1" dirty="0" smtClean="0">
                <a:solidFill>
                  <a:srgbClr val="0033CC"/>
                </a:solidFill>
                <a:latin typeface="Arial" panose="020B0604020202020204" pitchFamily="34" charset="0"/>
                <a:cs typeface="Arial" panose="020B0604020202020204" pitchFamily="34" charset="0"/>
              </a:rPr>
              <a:t>errori</a:t>
            </a:r>
          </a:p>
          <a:p>
            <a:pPr marL="0" indent="0">
              <a:buNone/>
            </a:pPr>
            <a:r>
              <a:rPr lang="it-IT" sz="1800" dirty="0">
                <a:latin typeface="Arial" panose="020B0604020202020204" pitchFamily="34" charset="0"/>
                <a:cs typeface="Arial" panose="020B0604020202020204" pitchFamily="34" charset="0"/>
              </a:rPr>
              <a:t/>
            </a:r>
            <a:br>
              <a:rPr lang="it-IT" sz="1800" dirty="0">
                <a:latin typeface="Arial" panose="020B0604020202020204" pitchFamily="34" charset="0"/>
                <a:cs typeface="Arial" panose="020B0604020202020204" pitchFamily="34" charset="0"/>
              </a:rPr>
            </a:br>
            <a:r>
              <a:rPr lang="it-IT" sz="1800" dirty="0">
                <a:latin typeface="Arial" panose="020B0604020202020204" pitchFamily="34" charset="0"/>
                <a:cs typeface="Arial" panose="020B0604020202020204" pitchFamily="34" charset="0"/>
              </a:rPr>
              <a:t>Permettere all’utente di riconsiderare le sue azioni, rendere visibile la storia delle azioni che ha svolto, fornire messaggi di errore espressi in un linguaggio semplice che indica con precisione il problema e possibili vie </a:t>
            </a:r>
            <a:r>
              <a:rPr lang="it-IT" sz="1800" dirty="0" smtClean="0">
                <a:latin typeface="Arial" panose="020B0604020202020204" pitchFamily="34" charset="0"/>
                <a:cs typeface="Arial" panose="020B0604020202020204" pitchFamily="34" charset="0"/>
              </a:rPr>
              <a:t>d’uscita.</a:t>
            </a:r>
          </a:p>
          <a:p>
            <a:pPr marL="0" indent="0">
              <a:buNone/>
            </a:pPr>
            <a:r>
              <a:rPr lang="it-IT" sz="1800" dirty="0" smtClean="0">
                <a:latin typeface="Arial" panose="020B0604020202020204" pitchFamily="34" charset="0"/>
                <a:cs typeface="Arial" panose="020B0604020202020204" pitchFamily="34" charset="0"/>
              </a:rPr>
              <a:t>Es</a:t>
            </a:r>
            <a:r>
              <a:rPr lang="it-IT" sz="1800" dirty="0">
                <a:latin typeface="Arial" panose="020B0604020202020204" pitchFamily="34" charset="0"/>
                <a:cs typeface="Arial" panose="020B0604020202020204" pitchFamily="34" charset="0"/>
              </a:rPr>
              <a:t>: messaggio di login fallito su </a:t>
            </a:r>
            <a:r>
              <a:rPr lang="it-IT" sz="1800" dirty="0" err="1">
                <a:latin typeface="Arial" panose="020B0604020202020204" pitchFamily="34" charset="0"/>
                <a:cs typeface="Arial" panose="020B0604020202020204" pitchFamily="34" charset="0"/>
              </a:rPr>
              <a:t>app</a:t>
            </a:r>
            <a:r>
              <a:rPr lang="it-IT" sz="1800" dirty="0">
                <a:latin typeface="Arial" panose="020B0604020202020204" pitchFamily="34" charset="0"/>
                <a:cs typeface="Arial" panose="020B0604020202020204" pitchFamily="34" charset="0"/>
              </a:rPr>
              <a:t> Pinterest e multiple soluzioni proposte.</a:t>
            </a:r>
            <a:br>
              <a:rPr lang="it-IT" sz="1800" dirty="0">
                <a:latin typeface="Arial" panose="020B0604020202020204" pitchFamily="34" charset="0"/>
                <a:cs typeface="Arial" panose="020B0604020202020204" pitchFamily="34" charset="0"/>
              </a:rPr>
            </a:br>
            <a:endParaRPr lang="it-IT" sz="1800" dirty="0">
              <a:latin typeface="Arial" panose="020B0604020202020204" pitchFamily="34" charset="0"/>
              <a:cs typeface="Arial" panose="020B0604020202020204" pitchFamily="34" charset="0"/>
            </a:endParaRPr>
          </a:p>
        </p:txBody>
      </p:sp>
      <p:pic>
        <p:nvPicPr>
          <p:cNvPr id="10242" name="Picture 2" descr="http://doctorbrand.it/wp-content/uploads/2012/02/pintere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005" y="1831028"/>
            <a:ext cx="2552969" cy="3829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62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Principi di usabilità delle APP</a:t>
            </a: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5921374" cy="3189859"/>
          </a:xfrm>
        </p:spPr>
        <p:txBody>
          <a:bodyPr>
            <a:noAutofit/>
          </a:bodyPr>
          <a:lstStyle/>
          <a:p>
            <a:pPr marL="0" indent="0" algn="just">
              <a:buNone/>
            </a:pPr>
            <a:r>
              <a:rPr lang="it-IT" sz="1800" b="1" dirty="0">
                <a:solidFill>
                  <a:srgbClr val="0033CC"/>
                </a:solidFill>
                <a:latin typeface="Arial" panose="020B0604020202020204" pitchFamily="34" charset="0"/>
                <a:cs typeface="Arial" panose="020B0604020202020204" pitchFamily="34" charset="0"/>
              </a:rPr>
              <a:t>10. Help e </a:t>
            </a:r>
            <a:r>
              <a:rPr lang="it-IT" sz="1800" b="1" dirty="0" smtClean="0">
                <a:solidFill>
                  <a:srgbClr val="0033CC"/>
                </a:solidFill>
                <a:latin typeface="Arial" panose="020B0604020202020204" pitchFamily="34" charset="0"/>
                <a:cs typeface="Arial" panose="020B0604020202020204" pitchFamily="34" charset="0"/>
              </a:rPr>
              <a:t>documentazione</a:t>
            </a:r>
          </a:p>
          <a:p>
            <a:pPr marL="0" indent="0">
              <a:buNone/>
            </a:pPr>
            <a:r>
              <a:rPr lang="it-IT" sz="1800" dirty="0" smtClean="0">
                <a:latin typeface="Arial" panose="020B0604020202020204" pitchFamily="34" charset="0"/>
                <a:cs typeface="Arial" panose="020B0604020202020204" pitchFamily="34" charset="0"/>
              </a:rPr>
              <a:t>Ricorrere </a:t>
            </a:r>
            <a:r>
              <a:rPr lang="it-IT" sz="1800" dirty="0">
                <a:latin typeface="Arial" panose="020B0604020202020204" pitchFamily="34" charset="0"/>
                <a:cs typeface="Arial" panose="020B0604020202020204" pitchFamily="34" charset="0"/>
              </a:rPr>
              <a:t>a guide accessibili, focalizzate sui compiti e gli obiettivi dell’utente, non troppo </a:t>
            </a:r>
            <a:r>
              <a:rPr lang="it-IT" sz="1800" dirty="0" smtClean="0">
                <a:latin typeface="Arial" panose="020B0604020202020204" pitchFamily="34" charset="0"/>
                <a:cs typeface="Arial" panose="020B0604020202020204" pitchFamily="34" charset="0"/>
              </a:rPr>
              <a:t>lunghe.</a:t>
            </a:r>
          </a:p>
          <a:p>
            <a:pPr marL="0" indent="0">
              <a:buNone/>
            </a:pPr>
            <a:endParaRPr lang="it-IT" sz="1800" dirty="0">
              <a:latin typeface="Arial" panose="020B0604020202020204" pitchFamily="34" charset="0"/>
              <a:cs typeface="Arial" panose="020B0604020202020204" pitchFamily="34" charset="0"/>
            </a:endParaRPr>
          </a:p>
          <a:p>
            <a:pPr marL="0" indent="0">
              <a:buNone/>
            </a:pPr>
            <a:r>
              <a:rPr lang="it-IT" sz="1800" dirty="0" smtClean="0">
                <a:latin typeface="Arial" panose="020B0604020202020204" pitchFamily="34" charset="0"/>
                <a:cs typeface="Arial" panose="020B0604020202020204" pitchFamily="34" charset="0"/>
              </a:rPr>
              <a:t>Es</a:t>
            </a:r>
            <a:r>
              <a:rPr lang="it-IT" sz="1800" dirty="0">
                <a:latin typeface="Arial" panose="020B0604020202020204" pitchFamily="34" charset="0"/>
                <a:cs typeface="Arial" panose="020B0604020202020204" pitchFamily="34" charset="0"/>
              </a:rPr>
              <a:t>: sezione “Aiuto” dell’</a:t>
            </a:r>
            <a:r>
              <a:rPr lang="it-IT" sz="1800" dirty="0" err="1">
                <a:latin typeface="Arial" panose="020B0604020202020204" pitchFamily="34" charset="0"/>
                <a:cs typeface="Arial" panose="020B0604020202020204" pitchFamily="34" charset="0"/>
              </a:rPr>
              <a:t>app</a:t>
            </a:r>
            <a:r>
              <a:rPr lang="it-IT" sz="1800" dirty="0">
                <a:latin typeface="Arial" panose="020B0604020202020204" pitchFamily="34" charset="0"/>
                <a:cs typeface="Arial" panose="020B0604020202020204" pitchFamily="34" charset="0"/>
              </a:rPr>
              <a:t> </a:t>
            </a:r>
            <a:r>
              <a:rPr lang="it-IT" sz="1800" dirty="0" err="1">
                <a:latin typeface="Arial" panose="020B0604020202020204" pitchFamily="34" charset="0"/>
                <a:cs typeface="Arial" panose="020B0604020202020204" pitchFamily="34" charset="0"/>
              </a:rPr>
              <a:t>Waze</a:t>
            </a:r>
            <a:r>
              <a:rPr lang="it-IT" sz="1800" dirty="0">
                <a:latin typeface="Arial" panose="020B0604020202020204" pitchFamily="34" charset="0"/>
                <a:cs typeface="Arial" panose="020B0604020202020204" pitchFamily="34" charset="0"/>
              </a:rPr>
              <a:t>.</a:t>
            </a:r>
            <a:br>
              <a:rPr lang="it-IT" sz="1800" dirty="0">
                <a:latin typeface="Arial" panose="020B0604020202020204" pitchFamily="34" charset="0"/>
                <a:cs typeface="Arial" panose="020B0604020202020204" pitchFamily="34" charset="0"/>
              </a:rPr>
            </a:br>
            <a:endParaRPr lang="it-IT" sz="1800" dirty="0">
              <a:latin typeface="Arial" panose="020B0604020202020204" pitchFamily="34" charset="0"/>
              <a:cs typeface="Arial" panose="020B0604020202020204" pitchFamily="34" charset="0"/>
            </a:endParaRPr>
          </a:p>
        </p:txBody>
      </p:sp>
      <p:pic>
        <p:nvPicPr>
          <p:cNvPr id="11266" name="Picture 2" descr="http://doctorbrand.it/wp-content/uploads/2012/02/waz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1847" y="1915326"/>
            <a:ext cx="2423853" cy="3635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7010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Progettazione della navigazione su APP</a:t>
            </a:r>
            <a:endParaRPr lang="it-IT" sz="3600"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4413538" cy="3530681"/>
          </a:xfrm>
        </p:spPr>
        <p:txBody>
          <a:bodyPr>
            <a:noAutofit/>
          </a:bodyPr>
          <a:lstStyle/>
          <a:p>
            <a:pPr marL="0" indent="0" algn="just">
              <a:buNone/>
            </a:pPr>
            <a:r>
              <a:rPr lang="it-IT" sz="1800" b="1" dirty="0">
                <a:solidFill>
                  <a:srgbClr val="0033CC"/>
                </a:solidFill>
                <a:latin typeface="Arial" panose="020B0604020202020204" pitchFamily="34" charset="0"/>
                <a:cs typeface="Arial" panose="020B0604020202020204" pitchFamily="34" charset="0"/>
              </a:rPr>
              <a:t>1. </a:t>
            </a:r>
            <a:r>
              <a:rPr lang="it-IT" sz="1800" b="1" dirty="0" smtClean="0">
                <a:solidFill>
                  <a:srgbClr val="0033CC"/>
                </a:solidFill>
                <a:latin typeface="Arial" panose="020B0604020202020204" pitchFamily="34" charset="0"/>
                <a:cs typeface="Arial" panose="020B0604020202020204" pitchFamily="34" charset="0"/>
              </a:rPr>
              <a:t>Mostrare </a:t>
            </a:r>
            <a:r>
              <a:rPr lang="it-IT" sz="1800" b="1" dirty="0">
                <a:solidFill>
                  <a:srgbClr val="0033CC"/>
                </a:solidFill>
                <a:latin typeface="Arial" panose="020B0604020202020204" pitchFamily="34" charset="0"/>
                <a:cs typeface="Arial" panose="020B0604020202020204" pitchFamily="34" charset="0"/>
              </a:rPr>
              <a:t>da subito il </a:t>
            </a:r>
            <a:r>
              <a:rPr lang="it-IT" sz="1800" b="1" dirty="0" smtClean="0">
                <a:solidFill>
                  <a:srgbClr val="0033CC"/>
                </a:solidFill>
                <a:latin typeface="Arial" panose="020B0604020202020204" pitchFamily="34" charset="0"/>
                <a:cs typeface="Arial" panose="020B0604020202020204" pitchFamily="34" charset="0"/>
              </a:rPr>
              <a:t>valore dell’APP</a:t>
            </a:r>
            <a:endParaRPr lang="it-IT" sz="1800" b="1" dirty="0">
              <a:solidFill>
                <a:srgbClr val="0033CC"/>
              </a:solidFill>
              <a:latin typeface="Arial" panose="020B0604020202020204" pitchFamily="34" charset="0"/>
              <a:cs typeface="Arial" panose="020B0604020202020204" pitchFamily="34" charset="0"/>
            </a:endParaRPr>
          </a:p>
          <a:p>
            <a:pPr algn="just"/>
            <a:r>
              <a:rPr lang="it-IT" sz="1800" dirty="0" smtClean="0">
                <a:latin typeface="Arial" panose="020B0604020202020204" pitchFamily="34" charset="0"/>
                <a:cs typeface="Arial" panose="020B0604020202020204" pitchFamily="34" charset="0"/>
              </a:rPr>
              <a:t>Coinvolgere </a:t>
            </a:r>
            <a:r>
              <a:rPr lang="it-IT" sz="1800" dirty="0">
                <a:latin typeface="Arial" panose="020B0604020202020204" pitchFamily="34" charset="0"/>
                <a:cs typeface="Arial" panose="020B0604020202020204" pitchFamily="34" charset="0"/>
              </a:rPr>
              <a:t>gli utenti indicando chiaramente cosa possono fare e mettendo in primo piano gli inviti </a:t>
            </a:r>
            <a:r>
              <a:rPr lang="it-IT" sz="1800" dirty="0" smtClean="0">
                <a:latin typeface="Arial" panose="020B0604020202020204" pitchFamily="34" charset="0"/>
                <a:cs typeface="Arial" panose="020B0604020202020204" pitchFamily="34" charset="0"/>
              </a:rPr>
              <a:t>all'azione.</a:t>
            </a:r>
          </a:p>
          <a:p>
            <a:pPr algn="just"/>
            <a:r>
              <a:rPr lang="it-IT" sz="1800" dirty="0" smtClean="0">
                <a:latin typeface="Arial" panose="020B0604020202020204" pitchFamily="34" charset="0"/>
                <a:cs typeface="Arial" panose="020B0604020202020204" pitchFamily="34" charset="0"/>
              </a:rPr>
              <a:t>Mettere </a:t>
            </a:r>
            <a:r>
              <a:rPr lang="it-IT" sz="1800" dirty="0">
                <a:latin typeface="Arial" panose="020B0604020202020204" pitchFamily="34" charset="0"/>
                <a:cs typeface="Arial" panose="020B0604020202020204" pitchFamily="34" charset="0"/>
              </a:rPr>
              <a:t>in evidenza le funzioni </a:t>
            </a:r>
            <a:r>
              <a:rPr lang="it-IT" sz="1800" dirty="0" smtClean="0">
                <a:latin typeface="Arial" panose="020B0604020202020204" pitchFamily="34" charset="0"/>
                <a:cs typeface="Arial" panose="020B0604020202020204" pitchFamily="34" charset="0"/>
              </a:rPr>
              <a:t>principali dell’APP </a:t>
            </a:r>
            <a:r>
              <a:rPr lang="it-IT" sz="1800" dirty="0">
                <a:latin typeface="Arial" panose="020B0604020202020204" pitchFamily="34" charset="0"/>
                <a:cs typeface="Arial" panose="020B0604020202020204" pitchFamily="34" charset="0"/>
              </a:rPr>
              <a:t>e quelle nuove inserendole nel contesto e nella posizione adatta per suscitare interesse e divertimento piuttosto che frustrazione e </a:t>
            </a:r>
            <a:r>
              <a:rPr lang="it-IT" sz="1800" dirty="0" smtClean="0">
                <a:latin typeface="Arial" panose="020B0604020202020204" pitchFamily="34" charset="0"/>
                <a:cs typeface="Arial" panose="020B0604020202020204" pitchFamily="34" charset="0"/>
              </a:rPr>
              <a:t>confusione</a:t>
            </a:r>
            <a:endParaRPr lang="it-IT" sz="1800" dirty="0">
              <a:latin typeface="Arial" panose="020B0604020202020204" pitchFamily="34" charset="0"/>
              <a:cs typeface="Arial" panose="020B0604020202020204" pitchFamily="34" charset="0"/>
            </a:endParaRPr>
          </a:p>
        </p:txBody>
      </p:sp>
      <p:pic>
        <p:nvPicPr>
          <p:cNvPr id="12290" name="Picture 2" descr="35552img"/>
          <p:cNvPicPr>
            <a:picLocks noChangeAspect="1" noChangeArrowheads="1"/>
          </p:cNvPicPr>
          <p:nvPr/>
        </p:nvPicPr>
        <p:blipFill rotWithShape="1">
          <a:blip r:embed="rId3">
            <a:extLst>
              <a:ext uri="{28A0092B-C50C-407E-A947-70E740481C1C}">
                <a14:useLocalDpi xmlns:a14="http://schemas.microsoft.com/office/drawing/2010/main" val="0"/>
              </a:ext>
            </a:extLst>
          </a:blip>
          <a:srcRect r="25905" b="5179"/>
          <a:stretch/>
        </p:blipFill>
        <p:spPr bwMode="auto">
          <a:xfrm>
            <a:off x="5031112" y="1831028"/>
            <a:ext cx="3655688" cy="375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5135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Progettazione della navigazione su APP</a:t>
            </a:r>
            <a:endParaRPr lang="it-IT" sz="3600"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4413538" cy="3530681"/>
          </a:xfrm>
        </p:spPr>
        <p:txBody>
          <a:bodyPr>
            <a:noAutofit/>
          </a:bodyPr>
          <a:lstStyle/>
          <a:p>
            <a:pPr marL="0" indent="0" algn="just">
              <a:buNone/>
            </a:pPr>
            <a:r>
              <a:rPr lang="it-IT" sz="1800" b="1" dirty="0">
                <a:solidFill>
                  <a:srgbClr val="0033CC"/>
                </a:solidFill>
                <a:latin typeface="Arial" panose="020B0604020202020204" pitchFamily="34" charset="0"/>
                <a:cs typeface="Arial" panose="020B0604020202020204" pitchFamily="34" charset="0"/>
              </a:rPr>
              <a:t>2. </a:t>
            </a:r>
            <a:r>
              <a:rPr lang="it-IT" sz="1800" b="1" dirty="0" smtClean="0">
                <a:solidFill>
                  <a:srgbClr val="0033CC"/>
                </a:solidFill>
                <a:latin typeface="Arial" panose="020B0604020202020204" pitchFamily="34" charset="0"/>
                <a:cs typeface="Arial" panose="020B0604020202020204" pitchFamily="34" charset="0"/>
              </a:rPr>
              <a:t>Organizzare </a:t>
            </a:r>
            <a:r>
              <a:rPr lang="it-IT" sz="1800" b="1" dirty="0">
                <a:solidFill>
                  <a:srgbClr val="0033CC"/>
                </a:solidFill>
                <a:latin typeface="Arial" panose="020B0604020202020204" pitchFamily="34" charset="0"/>
                <a:cs typeface="Arial" panose="020B0604020202020204" pitchFamily="34" charset="0"/>
              </a:rPr>
              <a:t>ed </a:t>
            </a:r>
            <a:r>
              <a:rPr lang="it-IT" sz="1800" b="1" dirty="0" smtClean="0">
                <a:solidFill>
                  <a:srgbClr val="0033CC"/>
                </a:solidFill>
                <a:latin typeface="Arial" panose="020B0604020202020204" pitchFamily="34" charset="0"/>
                <a:cs typeface="Arial" panose="020B0604020202020204" pitchFamily="34" charset="0"/>
              </a:rPr>
              <a:t>etichettare </a:t>
            </a:r>
            <a:r>
              <a:rPr lang="it-IT" sz="1800" b="1" dirty="0">
                <a:solidFill>
                  <a:srgbClr val="0033CC"/>
                </a:solidFill>
                <a:latin typeface="Arial" panose="020B0604020202020204" pitchFamily="34" charset="0"/>
                <a:cs typeface="Arial" panose="020B0604020202020204" pitchFamily="34" charset="0"/>
              </a:rPr>
              <a:t>le categorie di menu per aumentarne l'intuitività.</a:t>
            </a:r>
          </a:p>
          <a:p>
            <a:pPr algn="just"/>
            <a:r>
              <a:rPr lang="it-IT" sz="1800" dirty="0">
                <a:latin typeface="Arial" panose="020B0604020202020204" pitchFamily="34" charset="0"/>
                <a:cs typeface="Arial" panose="020B0604020202020204" pitchFamily="34" charset="0"/>
              </a:rPr>
              <a:t>Gli utenti fanno fatica a interpretare e distinguere le categorie di menu che non corrispondono ai loro schemi </a:t>
            </a:r>
            <a:r>
              <a:rPr lang="it-IT" sz="1800" dirty="0" smtClean="0">
                <a:latin typeface="Arial" panose="020B0604020202020204" pitchFamily="34" charset="0"/>
                <a:cs typeface="Arial" panose="020B0604020202020204" pitchFamily="34" charset="0"/>
              </a:rPr>
              <a:t>mentali.</a:t>
            </a:r>
          </a:p>
          <a:p>
            <a:pPr algn="just"/>
            <a:r>
              <a:rPr lang="it-IT" sz="1800" dirty="0" smtClean="0">
                <a:latin typeface="Arial" panose="020B0604020202020204" pitchFamily="34" charset="0"/>
                <a:cs typeface="Arial" panose="020B0604020202020204" pitchFamily="34" charset="0"/>
              </a:rPr>
              <a:t>Cercare </a:t>
            </a:r>
            <a:r>
              <a:rPr lang="it-IT" sz="1800" dirty="0">
                <a:latin typeface="Arial" panose="020B0604020202020204" pitchFamily="34" charset="0"/>
                <a:cs typeface="Arial" panose="020B0604020202020204" pitchFamily="34" charset="0"/>
              </a:rPr>
              <a:t>di scegliere categorie chiare e che non si </a:t>
            </a:r>
            <a:r>
              <a:rPr lang="it-IT" sz="1800" dirty="0" smtClean="0">
                <a:latin typeface="Arial" panose="020B0604020202020204" pitchFamily="34" charset="0"/>
                <a:cs typeface="Arial" panose="020B0604020202020204" pitchFamily="34" charset="0"/>
              </a:rPr>
              <a:t>sovrappongano</a:t>
            </a:r>
          </a:p>
          <a:p>
            <a:pPr algn="just"/>
            <a:r>
              <a:rPr lang="it-IT" sz="1800" dirty="0" smtClean="0">
                <a:latin typeface="Arial" panose="020B0604020202020204" pitchFamily="34" charset="0"/>
                <a:cs typeface="Arial" panose="020B0604020202020204" pitchFamily="34" charset="0"/>
              </a:rPr>
              <a:t>Si </a:t>
            </a:r>
            <a:r>
              <a:rPr lang="it-IT" sz="1800" dirty="0">
                <a:latin typeface="Arial" panose="020B0604020202020204" pitchFamily="34" charset="0"/>
                <a:cs typeface="Arial" panose="020B0604020202020204" pitchFamily="34" charset="0"/>
              </a:rPr>
              <a:t>tratta di un aspetto particolarmente importante quando un utente fa ricorso a un menu come ultima risorsa dopo aver esaurito le opzioni disponibili tramite la ricerca</a:t>
            </a:r>
            <a:r>
              <a:rPr lang="it-IT" sz="1800" dirty="0" smtClean="0">
                <a:latin typeface="Arial" panose="020B0604020202020204" pitchFamily="34" charset="0"/>
                <a:cs typeface="Arial" panose="020B0604020202020204" pitchFamily="34" charset="0"/>
              </a:rPr>
              <a:t>.</a:t>
            </a:r>
            <a:endParaRPr lang="it-IT" sz="1800" dirty="0">
              <a:latin typeface="Arial" panose="020B0604020202020204" pitchFamily="34" charset="0"/>
              <a:cs typeface="Arial" panose="020B0604020202020204" pitchFamily="34" charset="0"/>
            </a:endParaRPr>
          </a:p>
        </p:txBody>
      </p:sp>
      <p:pic>
        <p:nvPicPr>
          <p:cNvPr id="14338" name="Picture 2" descr="9d3a9"/>
          <p:cNvPicPr>
            <a:picLocks noChangeAspect="1" noChangeArrowheads="1"/>
          </p:cNvPicPr>
          <p:nvPr/>
        </p:nvPicPr>
        <p:blipFill rotWithShape="1">
          <a:blip r:embed="rId3">
            <a:extLst>
              <a:ext uri="{28A0092B-C50C-407E-A947-70E740481C1C}">
                <a14:useLocalDpi xmlns:a14="http://schemas.microsoft.com/office/drawing/2010/main" val="0"/>
              </a:ext>
            </a:extLst>
          </a:blip>
          <a:srcRect r="24698" b="5172"/>
          <a:stretch/>
        </p:blipFill>
        <p:spPr bwMode="auto">
          <a:xfrm>
            <a:off x="4961515" y="1947891"/>
            <a:ext cx="3377334" cy="3413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291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Progettazione della navigazione su APP</a:t>
            </a:r>
            <a:endParaRPr lang="it-IT" sz="3600" b="1" dirty="0">
              <a:solidFill>
                <a:srgbClr val="FF0000"/>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5" y="1831028"/>
            <a:ext cx="5344563" cy="3530681"/>
          </a:xfrm>
        </p:spPr>
        <p:txBody>
          <a:bodyPr>
            <a:noAutofit/>
          </a:bodyPr>
          <a:lstStyle/>
          <a:p>
            <a:pPr marL="0" indent="0" algn="just">
              <a:buNone/>
            </a:pPr>
            <a:r>
              <a:rPr lang="it-IT" sz="1800" b="1" dirty="0">
                <a:solidFill>
                  <a:srgbClr val="0033CC"/>
                </a:solidFill>
                <a:latin typeface="Arial" panose="020B0604020202020204" pitchFamily="34" charset="0"/>
                <a:cs typeface="Arial" panose="020B0604020202020204" pitchFamily="34" charset="0"/>
              </a:rPr>
              <a:t>3. Consentire agli utenti di tornare indietro con facilità in un solo passaggio.</a:t>
            </a:r>
          </a:p>
          <a:p>
            <a:pPr marL="0" indent="0" algn="just">
              <a:buNone/>
            </a:pPr>
            <a:r>
              <a:rPr lang="it-IT" sz="1800" dirty="0">
                <a:latin typeface="Arial" panose="020B0604020202020204" pitchFamily="34" charset="0"/>
                <a:cs typeface="Arial" panose="020B0604020202020204" pitchFamily="34" charset="0"/>
              </a:rPr>
              <a:t>Mentre utilizzano l'</a:t>
            </a:r>
            <a:r>
              <a:rPr lang="it-IT" sz="1800" dirty="0" err="1">
                <a:latin typeface="Arial" panose="020B0604020202020204" pitchFamily="34" charset="0"/>
                <a:cs typeface="Arial" panose="020B0604020202020204" pitchFamily="34" charset="0"/>
              </a:rPr>
              <a:t>app</a:t>
            </a:r>
            <a:r>
              <a:rPr lang="it-IT" sz="1800" dirty="0">
                <a:latin typeface="Arial" panose="020B0604020202020204" pitchFamily="34" charset="0"/>
                <a:cs typeface="Arial" panose="020B0604020202020204" pitchFamily="34" charset="0"/>
              </a:rPr>
              <a:t>, spesso gli utenti vogliono tornare al passaggio precedente.</a:t>
            </a:r>
          </a:p>
          <a:p>
            <a:pPr marL="0" indent="0" algn="just">
              <a:buNone/>
            </a:pPr>
            <a:r>
              <a:rPr lang="it-IT" sz="1800" dirty="0">
                <a:latin typeface="Arial" panose="020B0604020202020204" pitchFamily="34" charset="0"/>
                <a:cs typeface="Arial" panose="020B0604020202020204" pitchFamily="34" charset="0"/>
              </a:rPr>
              <a:t>Un APP dovrebbe </a:t>
            </a:r>
            <a:r>
              <a:rPr lang="it-IT" sz="1800" dirty="0" smtClean="0">
                <a:latin typeface="Arial" panose="020B0604020202020204" pitchFamily="34" charset="0"/>
                <a:cs typeface="Arial" panose="020B0604020202020204" pitchFamily="34" charset="0"/>
              </a:rPr>
              <a:t>implementare </a:t>
            </a:r>
            <a:r>
              <a:rPr lang="it-IT" sz="1800" dirty="0">
                <a:latin typeface="Arial" panose="020B0604020202020204" pitchFamily="34" charset="0"/>
                <a:cs typeface="Arial" panose="020B0604020202020204" pitchFamily="34" charset="0"/>
              </a:rPr>
              <a:t>questa funzionalità per evitare che gli utenti debbano ricominciare dalla schermata </a:t>
            </a:r>
            <a:r>
              <a:rPr lang="it-IT" sz="1800" i="1" dirty="0">
                <a:latin typeface="Arial" panose="020B0604020202020204" pitchFamily="34" charset="0"/>
                <a:cs typeface="Arial" panose="020B0604020202020204" pitchFamily="34" charset="0"/>
              </a:rPr>
              <a:t>Home</a:t>
            </a:r>
            <a:r>
              <a:rPr lang="it-IT" sz="1800" dirty="0">
                <a:latin typeface="Arial" panose="020B0604020202020204" pitchFamily="34" charset="0"/>
                <a:cs typeface="Arial" panose="020B0604020202020204" pitchFamily="34" charset="0"/>
              </a:rPr>
              <a:t> e, in alcuni casi, perdere tutti i dati non salvati. </a:t>
            </a:r>
            <a:endParaRPr lang="it-IT" sz="1800" b="1" dirty="0">
              <a:solidFill>
                <a:srgbClr val="0033CC"/>
              </a:solidFill>
              <a:latin typeface="Arial" panose="020B0604020202020204" pitchFamily="34" charset="0"/>
              <a:cs typeface="Arial" panose="020B0604020202020204" pitchFamily="34" charset="0"/>
            </a:endParaRPr>
          </a:p>
        </p:txBody>
      </p:sp>
      <p:pic>
        <p:nvPicPr>
          <p:cNvPr id="5122" name="Picture 2" descr="fd4c1img"/>
          <p:cNvPicPr>
            <a:picLocks noChangeAspect="1" noChangeArrowheads="1"/>
          </p:cNvPicPr>
          <p:nvPr/>
        </p:nvPicPr>
        <p:blipFill rotWithShape="1">
          <a:blip r:embed="rId3">
            <a:extLst>
              <a:ext uri="{28A0092B-C50C-407E-A947-70E740481C1C}">
                <a14:useLocalDpi xmlns:a14="http://schemas.microsoft.com/office/drawing/2010/main" val="0"/>
              </a:ext>
            </a:extLst>
          </a:blip>
          <a:srcRect r="25333" b="5710"/>
          <a:stretch/>
        </p:blipFill>
        <p:spPr bwMode="auto">
          <a:xfrm>
            <a:off x="5674561" y="2009510"/>
            <a:ext cx="3307163" cy="335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1056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Progettazione della navigazione su APP</a:t>
            </a:r>
            <a:endParaRPr lang="it-IT" sz="3600" b="1" dirty="0">
              <a:solidFill>
                <a:srgbClr val="FF0000"/>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5" y="1831028"/>
            <a:ext cx="5344563" cy="3530681"/>
          </a:xfrm>
        </p:spPr>
        <p:txBody>
          <a:bodyPr>
            <a:noAutofit/>
          </a:bodyPr>
          <a:lstStyle/>
          <a:p>
            <a:pPr marL="0" indent="0" algn="just">
              <a:buNone/>
            </a:pPr>
            <a:r>
              <a:rPr lang="it-IT" sz="1800" b="1" dirty="0">
                <a:solidFill>
                  <a:srgbClr val="0033CC"/>
                </a:solidFill>
                <a:latin typeface="Arial" panose="020B0604020202020204" pitchFamily="34" charset="0"/>
                <a:cs typeface="Arial" panose="020B0604020202020204" pitchFamily="34" charset="0"/>
              </a:rPr>
              <a:t>3. Consentire agli utenti di tornare indietro con facilità in un solo passaggio.</a:t>
            </a:r>
          </a:p>
          <a:p>
            <a:pPr marL="0" indent="0" algn="just">
              <a:buNone/>
            </a:pPr>
            <a:r>
              <a:rPr lang="it-IT" sz="1800" dirty="0" smtClean="0">
                <a:latin typeface="Arial" panose="020B0604020202020204" pitchFamily="34" charset="0"/>
                <a:cs typeface="Arial" panose="020B0604020202020204" pitchFamily="34" charset="0"/>
              </a:rPr>
              <a:t>La </a:t>
            </a:r>
            <a:r>
              <a:rPr lang="it-IT" sz="1800" dirty="0">
                <a:latin typeface="Arial" panose="020B0604020202020204" pitchFamily="34" charset="0"/>
                <a:cs typeface="Arial" panose="020B0604020202020204" pitchFamily="34" charset="0"/>
              </a:rPr>
              <a:t>possibilità di tornare alla schermata precedente elimina quella sensazione di frustrazione per gli utenti, che non devono più ricorrere a espedienti inefficaci.</a:t>
            </a:r>
          </a:p>
          <a:p>
            <a:pPr marL="0" indent="0" algn="just">
              <a:buNone/>
            </a:pPr>
            <a:r>
              <a:rPr lang="it-IT" sz="1800" dirty="0">
                <a:latin typeface="Arial" panose="020B0604020202020204" pitchFamily="34" charset="0"/>
                <a:cs typeface="Arial" panose="020B0604020202020204" pitchFamily="34" charset="0"/>
              </a:rPr>
              <a:t>I controlli di navigazione granulari sono molto utili per facilitare il processo di conversione degli utenti.</a:t>
            </a:r>
            <a:endParaRPr lang="it-IT" sz="1800" b="1" dirty="0">
              <a:solidFill>
                <a:srgbClr val="0033CC"/>
              </a:solidFill>
              <a:latin typeface="Arial" panose="020B0604020202020204" pitchFamily="34" charset="0"/>
              <a:cs typeface="Arial" panose="020B0604020202020204" pitchFamily="34" charset="0"/>
            </a:endParaRPr>
          </a:p>
        </p:txBody>
      </p:sp>
      <p:pic>
        <p:nvPicPr>
          <p:cNvPr id="6146" name="Picture 2" descr="8f5ab"/>
          <p:cNvPicPr>
            <a:picLocks noChangeAspect="1" noChangeArrowheads="1"/>
          </p:cNvPicPr>
          <p:nvPr/>
        </p:nvPicPr>
        <p:blipFill rotWithShape="1">
          <a:blip r:embed="rId3">
            <a:extLst>
              <a:ext uri="{28A0092B-C50C-407E-A947-70E740481C1C}">
                <a14:useLocalDpi xmlns:a14="http://schemas.microsoft.com/office/drawing/2010/main" val="0"/>
              </a:ext>
            </a:extLst>
          </a:blip>
          <a:srcRect r="26304" b="4633"/>
          <a:stretch/>
        </p:blipFill>
        <p:spPr bwMode="auto">
          <a:xfrm>
            <a:off x="5700174" y="1922368"/>
            <a:ext cx="3223273" cy="33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492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C</a:t>
            </a:r>
            <a:r>
              <a:rPr lang="it-IT" sz="3600" b="1" dirty="0" smtClean="0">
                <a:solidFill>
                  <a:srgbClr val="FF0000"/>
                </a:solidFill>
                <a:latin typeface="Arial" panose="020B0604020202020204" pitchFamily="34" charset="0"/>
                <a:cs typeface="Arial" panose="020B0604020202020204" pitchFamily="34" charset="0"/>
              </a:rPr>
              <a:t>he cos’è un’</a:t>
            </a:r>
            <a:r>
              <a:rPr lang="it-IT" sz="3600" b="1" dirty="0" err="1" smtClean="0">
                <a:solidFill>
                  <a:srgbClr val="FF0000"/>
                </a:solidFill>
                <a:latin typeface="Arial" panose="020B0604020202020204" pitchFamily="34" charset="0"/>
                <a:cs typeface="Arial" panose="020B0604020202020204" pitchFamily="34" charset="0"/>
              </a:rPr>
              <a:t>app</a:t>
            </a:r>
            <a:r>
              <a:rPr lang="it-IT" sz="3600" b="1" dirty="0" smtClean="0">
                <a:solidFill>
                  <a:srgbClr val="FF0000"/>
                </a:solidFill>
                <a:latin typeface="Arial" panose="020B0604020202020204" pitchFamily="34" charset="0"/>
                <a:cs typeface="Arial" panose="020B0604020202020204" pitchFamily="34" charset="0"/>
              </a:rPr>
              <a:t>?</a:t>
            </a:r>
            <a:endParaRPr lang="it-IT" sz="3600" b="1" dirty="0">
              <a:solidFill>
                <a:srgbClr val="FF0000"/>
              </a:solidFill>
              <a:latin typeface="Arial" panose="020B0604020202020204" pitchFamily="34" charset="0"/>
              <a:cs typeface="Arial" panose="020B0604020202020204" pitchFamily="34" charset="0"/>
            </a:endParaRPr>
          </a:p>
        </p:txBody>
      </p:sp>
      <p:sp>
        <p:nvSpPr>
          <p:cNvPr id="2" name="Segnaposto contenuto 1"/>
          <p:cNvSpPr>
            <a:spLocks noGrp="1"/>
          </p:cNvSpPr>
          <p:nvPr>
            <p:ph idx="1"/>
          </p:nvPr>
        </p:nvSpPr>
        <p:spPr>
          <a:xfrm>
            <a:off x="221325" y="1831028"/>
            <a:ext cx="6354041" cy="4351338"/>
          </a:xfrm>
        </p:spPr>
        <p:txBody>
          <a:bodyPr>
            <a:noAutofit/>
          </a:bodyPr>
          <a:lstStyle/>
          <a:p>
            <a:pPr algn="just"/>
            <a:r>
              <a:rPr lang="it-IT" sz="2000" dirty="0">
                <a:latin typeface="Arial" panose="020B0604020202020204" pitchFamily="34" charset="0"/>
                <a:cs typeface="Arial" panose="020B0604020202020204" pitchFamily="34" charset="0"/>
              </a:rPr>
              <a:t>In informatica, un </a:t>
            </a:r>
            <a:r>
              <a:rPr lang="it-IT" sz="2000" b="1" dirty="0">
                <a:solidFill>
                  <a:srgbClr val="0033CC"/>
                </a:solidFill>
                <a:latin typeface="Arial" panose="020B0604020202020204" pitchFamily="34" charset="0"/>
                <a:cs typeface="Arial" panose="020B0604020202020204" pitchFamily="34" charset="0"/>
              </a:rPr>
              <a:t>programma applicativo</a:t>
            </a:r>
            <a:r>
              <a:rPr lang="it-IT" sz="2000" dirty="0">
                <a:latin typeface="Arial" panose="020B0604020202020204" pitchFamily="34" charset="0"/>
                <a:cs typeface="Arial" panose="020B0604020202020204" pitchFamily="34" charset="0"/>
              </a:rPr>
              <a:t> (anche detto </a:t>
            </a:r>
            <a:r>
              <a:rPr lang="it-IT" sz="2000" i="1" dirty="0">
                <a:latin typeface="Arial" panose="020B0604020202020204" pitchFamily="34" charset="0"/>
                <a:cs typeface="Arial" panose="020B0604020202020204" pitchFamily="34" charset="0"/>
              </a:rPr>
              <a:t>applicazione</a:t>
            </a:r>
            <a:r>
              <a:rPr lang="it-IT" sz="2000" dirty="0">
                <a:latin typeface="Arial" panose="020B0604020202020204" pitchFamily="34" charset="0"/>
                <a:cs typeface="Arial" panose="020B0604020202020204" pitchFamily="34" charset="0"/>
              </a:rPr>
              <a:t> o, per abbreviare, </a:t>
            </a:r>
            <a:r>
              <a:rPr lang="it-IT" sz="2000" i="1" dirty="0" err="1">
                <a:latin typeface="Arial" panose="020B0604020202020204" pitchFamily="34" charset="0"/>
                <a:cs typeface="Arial" panose="020B0604020202020204" pitchFamily="34" charset="0"/>
              </a:rPr>
              <a:t>app</a:t>
            </a:r>
            <a:r>
              <a:rPr lang="it-IT" sz="2000" dirty="0">
                <a:latin typeface="Arial" panose="020B0604020202020204" pitchFamily="34" charset="0"/>
                <a:cs typeface="Arial" panose="020B0604020202020204" pitchFamily="34" charset="0"/>
              </a:rPr>
              <a:t>) individua un programma per il computer finalizzato a gestire in forma elettronica un determinato campo dell’attività </a:t>
            </a:r>
            <a:r>
              <a:rPr lang="it-IT" sz="2000" dirty="0" smtClean="0">
                <a:latin typeface="Arial" panose="020B0604020202020204" pitchFamily="34" charset="0"/>
                <a:cs typeface="Arial" panose="020B0604020202020204" pitchFamily="34" charset="0"/>
              </a:rPr>
              <a:t>umana.</a:t>
            </a:r>
          </a:p>
          <a:p>
            <a:pPr algn="just"/>
            <a:r>
              <a:rPr lang="it-IT" sz="2000" dirty="0" smtClean="0">
                <a:latin typeface="Arial" panose="020B0604020202020204" pitchFamily="34" charset="0"/>
                <a:cs typeface="Arial" panose="020B0604020202020204" pitchFamily="34" charset="0"/>
              </a:rPr>
              <a:t>In </a:t>
            </a:r>
            <a:r>
              <a:rPr lang="it-IT" sz="2000" dirty="0">
                <a:latin typeface="Arial" panose="020B0604020202020204" pitchFamily="34" charset="0"/>
                <a:cs typeface="Arial" panose="020B0604020202020204" pitchFamily="34" charset="0"/>
              </a:rPr>
              <a:t>parole povere, una </a:t>
            </a:r>
            <a:r>
              <a:rPr lang="it-IT" sz="2000" dirty="0" err="1">
                <a:latin typeface="Arial" panose="020B0604020202020204" pitchFamily="34" charset="0"/>
                <a:cs typeface="Arial" panose="020B0604020202020204" pitchFamily="34" charset="0"/>
              </a:rPr>
              <a:t>app</a:t>
            </a:r>
            <a:r>
              <a:rPr lang="it-IT" sz="2000" dirty="0">
                <a:latin typeface="Arial" panose="020B0604020202020204" pitchFamily="34" charset="0"/>
                <a:cs typeface="Arial" panose="020B0604020202020204" pitchFamily="34" charset="0"/>
              </a:rPr>
              <a:t> non è altro che un tipo di </a:t>
            </a:r>
            <a:r>
              <a:rPr lang="it-IT" sz="2000" b="1" dirty="0">
                <a:solidFill>
                  <a:srgbClr val="0033CC"/>
                </a:solidFill>
                <a:latin typeface="Arial" panose="020B0604020202020204" pitchFamily="34" charset="0"/>
                <a:cs typeface="Arial" panose="020B0604020202020204" pitchFamily="34" charset="0"/>
              </a:rPr>
              <a:t>software</a:t>
            </a:r>
            <a:r>
              <a:rPr lang="it-IT" sz="2000" dirty="0">
                <a:latin typeface="Arial" panose="020B0604020202020204" pitchFamily="34" charset="0"/>
                <a:cs typeface="Arial" panose="020B0604020202020204" pitchFamily="34" charset="0"/>
              </a:rPr>
              <a:t> progettato per eseguire un certo </a:t>
            </a:r>
            <a:r>
              <a:rPr lang="it-IT" sz="2000" dirty="0" smtClean="0">
                <a:latin typeface="Arial" panose="020B0604020202020204" pitchFamily="34" charset="0"/>
                <a:cs typeface="Arial" panose="020B0604020202020204" pitchFamily="34" charset="0"/>
              </a:rPr>
              <a:t>compito.</a:t>
            </a:r>
          </a:p>
          <a:p>
            <a:pPr algn="just"/>
            <a:r>
              <a:rPr lang="it-IT" sz="2000" dirty="0" smtClean="0">
                <a:latin typeface="Arial" panose="020B0604020202020204" pitchFamily="34" charset="0"/>
                <a:cs typeface="Arial" panose="020B0604020202020204" pitchFamily="34" charset="0"/>
              </a:rPr>
              <a:t>Come </a:t>
            </a:r>
            <a:r>
              <a:rPr lang="it-IT" sz="2000" dirty="0">
                <a:latin typeface="Arial" panose="020B0604020202020204" pitchFamily="34" charset="0"/>
                <a:cs typeface="Arial" panose="020B0604020202020204" pitchFamily="34" charset="0"/>
              </a:rPr>
              <a:t>funziona </a:t>
            </a:r>
            <a:r>
              <a:rPr lang="it-IT" sz="2000" dirty="0" smtClean="0">
                <a:latin typeface="Arial" panose="020B0604020202020204" pitchFamily="34" charset="0"/>
                <a:cs typeface="Arial" panose="020B0604020202020204" pitchFamily="34" charset="0"/>
              </a:rPr>
              <a:t>un’</a:t>
            </a:r>
            <a:r>
              <a:rPr lang="it-IT" sz="2000" dirty="0" err="1" smtClean="0">
                <a:latin typeface="Arial" panose="020B0604020202020204" pitchFamily="34" charset="0"/>
                <a:cs typeface="Arial" panose="020B0604020202020204" pitchFamily="34" charset="0"/>
              </a:rPr>
              <a:t>app</a:t>
            </a:r>
            <a:r>
              <a:rPr lang="it-IT" sz="2000" dirty="0" smtClean="0">
                <a:latin typeface="Arial" panose="020B0604020202020204" pitchFamily="34" charset="0"/>
                <a:cs typeface="Arial" panose="020B0604020202020204" pitchFamily="34" charset="0"/>
              </a:rPr>
              <a:t>?</a:t>
            </a:r>
          </a:p>
          <a:p>
            <a:pPr lvl="1" algn="just"/>
            <a:r>
              <a:rPr lang="it-IT" sz="2000" dirty="0" smtClean="0">
                <a:latin typeface="Arial" panose="020B0604020202020204" pitchFamily="34" charset="0"/>
                <a:cs typeface="Arial" panose="020B0604020202020204" pitchFamily="34" charset="0"/>
              </a:rPr>
              <a:t>Una </a:t>
            </a:r>
            <a:r>
              <a:rPr lang="it-IT" sz="2000" dirty="0">
                <a:latin typeface="Arial" panose="020B0604020202020204" pitchFamily="34" charset="0"/>
                <a:cs typeface="Arial" panose="020B0604020202020204" pitchFamily="34" charset="0"/>
              </a:rPr>
              <a:t>volta aperta una data </a:t>
            </a:r>
            <a:r>
              <a:rPr lang="it-IT" sz="2000" dirty="0" err="1">
                <a:latin typeface="Arial" panose="020B0604020202020204" pitchFamily="34" charset="0"/>
                <a:cs typeface="Arial" panose="020B0604020202020204" pitchFamily="34" charset="0"/>
              </a:rPr>
              <a:t>app</a:t>
            </a:r>
            <a:r>
              <a:rPr lang="it-IT" sz="2000" dirty="0">
                <a:latin typeface="Arial" panose="020B0604020202020204" pitchFamily="34" charset="0"/>
                <a:cs typeface="Arial" panose="020B0604020202020204" pitchFamily="34" charset="0"/>
              </a:rPr>
              <a:t>, questa viene poi eseguita nel sistema operativo di turno, rimanendo in background fino a quando non si decide di </a:t>
            </a:r>
            <a:r>
              <a:rPr lang="it-IT" sz="2000" dirty="0" smtClean="0">
                <a:latin typeface="Arial" panose="020B0604020202020204" pitchFamily="34" charset="0"/>
                <a:cs typeface="Arial" panose="020B0604020202020204" pitchFamily="34" charset="0"/>
              </a:rPr>
              <a:t>chiuderla.</a:t>
            </a:r>
          </a:p>
        </p:txBody>
      </p:sp>
      <p:pic>
        <p:nvPicPr>
          <p:cNvPr id="1026" name="Picture 2" descr="Mondo Mappa Computer - Grafica vettoriale gratuita su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049" y="1925562"/>
            <a:ext cx="1669312" cy="1669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836075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Progettazione della navigazione su APP</a:t>
            </a:r>
            <a:endParaRPr lang="it-IT" sz="3600" b="1" dirty="0">
              <a:solidFill>
                <a:srgbClr val="FF0000"/>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5076296" cy="3530681"/>
          </a:xfrm>
        </p:spPr>
        <p:txBody>
          <a:bodyPr>
            <a:noAutofit/>
          </a:bodyPr>
          <a:lstStyle/>
          <a:p>
            <a:pPr marL="0" indent="0">
              <a:buNone/>
            </a:pPr>
            <a:r>
              <a:rPr lang="it-IT" sz="2000" b="1" dirty="0">
                <a:solidFill>
                  <a:srgbClr val="0033CC"/>
                </a:solidFill>
                <a:latin typeface="Arial" panose="020B0604020202020204" pitchFamily="34" charset="0"/>
                <a:cs typeface="Arial" panose="020B0604020202020204" pitchFamily="34" charset="0"/>
              </a:rPr>
              <a:t>4. </a:t>
            </a:r>
            <a:r>
              <a:rPr lang="it-IT" sz="2000" b="1" dirty="0" smtClean="0">
                <a:solidFill>
                  <a:srgbClr val="0033CC"/>
                </a:solidFill>
                <a:latin typeface="Arial" panose="020B0604020202020204" pitchFamily="34" charset="0"/>
                <a:cs typeface="Arial" panose="020B0604020202020204" pitchFamily="34" charset="0"/>
              </a:rPr>
              <a:t>Semplificare </a:t>
            </a:r>
            <a:r>
              <a:rPr lang="it-IT" sz="2000" b="1" dirty="0">
                <a:solidFill>
                  <a:srgbClr val="0033CC"/>
                </a:solidFill>
                <a:latin typeface="Arial" panose="020B0604020202020204" pitchFamily="34" charset="0"/>
                <a:cs typeface="Arial" panose="020B0604020202020204" pitchFamily="34" charset="0"/>
              </a:rPr>
              <a:t>la modifica manuale della località.</a:t>
            </a:r>
          </a:p>
          <a:p>
            <a:r>
              <a:rPr lang="it-IT" sz="2000" dirty="0">
                <a:latin typeface="Arial" panose="020B0604020202020204" pitchFamily="34" charset="0"/>
                <a:cs typeface="Arial" panose="020B0604020202020204" pitchFamily="34" charset="0"/>
              </a:rPr>
              <a:t>Il rilevamento automatico della località consente all'utente di risparmiare tempo</a:t>
            </a:r>
            <a:r>
              <a:rPr lang="it-IT" sz="2000" dirty="0" smtClean="0">
                <a:latin typeface="Arial" panose="020B0604020202020204" pitchFamily="34" charset="0"/>
                <a:cs typeface="Arial" panose="020B0604020202020204" pitchFamily="34" charset="0"/>
              </a:rPr>
              <a:t>.</a:t>
            </a:r>
          </a:p>
          <a:p>
            <a:r>
              <a:rPr lang="it-IT" sz="2000" dirty="0" smtClean="0">
                <a:latin typeface="Arial" panose="020B0604020202020204" pitchFamily="34" charset="0"/>
                <a:cs typeface="Arial" panose="020B0604020202020204" pitchFamily="34" charset="0"/>
              </a:rPr>
              <a:t>Fare </a:t>
            </a:r>
            <a:r>
              <a:rPr lang="it-IT" sz="2000" dirty="0">
                <a:latin typeface="Arial" panose="020B0604020202020204" pitchFamily="34" charset="0"/>
                <a:cs typeface="Arial" panose="020B0604020202020204" pitchFamily="34" charset="0"/>
              </a:rPr>
              <a:t>in modo che la procedura di immissione manuale della località sia semplice e intuitiva</a:t>
            </a:r>
            <a:r>
              <a:rPr lang="it-IT" sz="2000" dirty="0" smtClean="0">
                <a:latin typeface="Arial" panose="020B0604020202020204" pitchFamily="34" charset="0"/>
                <a:cs typeface="Arial" panose="020B0604020202020204" pitchFamily="34" charset="0"/>
              </a:rPr>
              <a:t>.</a:t>
            </a:r>
            <a:endParaRPr lang="it-IT" sz="2000" b="1" dirty="0">
              <a:solidFill>
                <a:srgbClr val="0033CC"/>
              </a:solidFill>
              <a:latin typeface="Arial" panose="020B0604020202020204" pitchFamily="34" charset="0"/>
              <a:cs typeface="Arial" panose="020B0604020202020204" pitchFamily="34" charset="0"/>
            </a:endParaRPr>
          </a:p>
        </p:txBody>
      </p:sp>
      <p:pic>
        <p:nvPicPr>
          <p:cNvPr id="1026" name="Picture 2" descr="f3a2eImg"/>
          <p:cNvPicPr>
            <a:picLocks noChangeAspect="1" noChangeArrowheads="1"/>
          </p:cNvPicPr>
          <p:nvPr/>
        </p:nvPicPr>
        <p:blipFill rotWithShape="1">
          <a:blip r:embed="rId3">
            <a:extLst>
              <a:ext uri="{28A0092B-C50C-407E-A947-70E740481C1C}">
                <a14:useLocalDpi xmlns:a14="http://schemas.microsoft.com/office/drawing/2010/main" val="0"/>
              </a:ext>
            </a:extLst>
          </a:blip>
          <a:srcRect r="25138"/>
          <a:stretch/>
        </p:blipFill>
        <p:spPr bwMode="auto">
          <a:xfrm>
            <a:off x="5533495" y="1831028"/>
            <a:ext cx="3410479"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7585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Progettazione della navigazione su APP</a:t>
            </a:r>
            <a:endParaRPr lang="it-IT" sz="3600" b="1" dirty="0">
              <a:solidFill>
                <a:srgbClr val="FF0000"/>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5076296" cy="3530681"/>
          </a:xfrm>
        </p:spPr>
        <p:txBody>
          <a:bodyPr>
            <a:noAutofit/>
          </a:bodyPr>
          <a:lstStyle/>
          <a:p>
            <a:pPr marL="0" indent="0">
              <a:buNone/>
            </a:pPr>
            <a:r>
              <a:rPr lang="it-IT" sz="2000" b="1" dirty="0">
                <a:solidFill>
                  <a:srgbClr val="0033CC"/>
                </a:solidFill>
                <a:latin typeface="Arial" panose="020B0604020202020204" pitchFamily="34" charset="0"/>
                <a:cs typeface="Arial" panose="020B0604020202020204" pitchFamily="34" charset="0"/>
              </a:rPr>
              <a:t>5. Le transizioni tra le </a:t>
            </a:r>
            <a:r>
              <a:rPr lang="it-IT" sz="2000" b="1" dirty="0" err="1">
                <a:solidFill>
                  <a:srgbClr val="0033CC"/>
                </a:solidFill>
                <a:latin typeface="Arial" panose="020B0604020202020204" pitchFamily="34" charset="0"/>
                <a:cs typeface="Arial" panose="020B0604020202020204" pitchFamily="34" charset="0"/>
              </a:rPr>
              <a:t>app</a:t>
            </a:r>
            <a:r>
              <a:rPr lang="it-IT" sz="2000" b="1" dirty="0">
                <a:solidFill>
                  <a:srgbClr val="0033CC"/>
                </a:solidFill>
                <a:latin typeface="Arial" panose="020B0604020202020204" pitchFamily="34" charset="0"/>
                <a:cs typeface="Arial" panose="020B0604020202020204" pitchFamily="34" charset="0"/>
              </a:rPr>
              <a:t> per dispositivi mobili e il Web mobile devono avvenire senza intoppi.</a:t>
            </a:r>
          </a:p>
          <a:p>
            <a:r>
              <a:rPr lang="it-IT" sz="2000" dirty="0">
                <a:latin typeface="Arial" panose="020B0604020202020204" pitchFamily="34" charset="0"/>
                <a:cs typeface="Arial" panose="020B0604020202020204" pitchFamily="34" charset="0"/>
              </a:rPr>
              <a:t>Gli utenti si demoralizzano se un'</a:t>
            </a:r>
            <a:r>
              <a:rPr lang="it-IT" sz="2000" dirty="0" err="1">
                <a:latin typeface="Arial" panose="020B0604020202020204" pitchFamily="34" charset="0"/>
                <a:cs typeface="Arial" panose="020B0604020202020204" pitchFamily="34" charset="0"/>
              </a:rPr>
              <a:t>app</a:t>
            </a:r>
            <a:r>
              <a:rPr lang="it-IT" sz="2000" dirty="0">
                <a:latin typeface="Arial" panose="020B0604020202020204" pitchFamily="34" charset="0"/>
                <a:cs typeface="Arial" panose="020B0604020202020204" pitchFamily="34" charset="0"/>
              </a:rPr>
              <a:t> li reindirizza al Web mobile quando vogliono visualizzare altri contenuti o completare </a:t>
            </a:r>
            <a:r>
              <a:rPr lang="it-IT" sz="2000" dirty="0" smtClean="0">
                <a:latin typeface="Arial" panose="020B0604020202020204" pitchFamily="34" charset="0"/>
                <a:cs typeface="Arial" panose="020B0604020202020204" pitchFamily="34" charset="0"/>
              </a:rPr>
              <a:t>un'azione.</a:t>
            </a:r>
          </a:p>
          <a:p>
            <a:r>
              <a:rPr lang="it-IT" sz="2000" dirty="0" smtClean="0">
                <a:latin typeface="Arial" panose="020B0604020202020204" pitchFamily="34" charset="0"/>
                <a:cs typeface="Arial" panose="020B0604020202020204" pitchFamily="34" charset="0"/>
              </a:rPr>
              <a:t>Le </a:t>
            </a:r>
            <a:r>
              <a:rPr lang="it-IT" sz="2000" dirty="0">
                <a:latin typeface="Arial" panose="020B0604020202020204" pitchFamily="34" charset="0"/>
                <a:cs typeface="Arial" panose="020B0604020202020204" pitchFamily="34" charset="0"/>
              </a:rPr>
              <a:t>differenze di aspetto o layout tra le due piattaforme possono generare confusione. </a:t>
            </a:r>
          </a:p>
        </p:txBody>
      </p:sp>
      <p:pic>
        <p:nvPicPr>
          <p:cNvPr id="3074" name="Picture 2" descr="c52e9"/>
          <p:cNvPicPr>
            <a:picLocks noChangeAspect="1" noChangeArrowheads="1"/>
          </p:cNvPicPr>
          <p:nvPr/>
        </p:nvPicPr>
        <p:blipFill rotWithShape="1">
          <a:blip r:embed="rId3">
            <a:extLst>
              <a:ext uri="{28A0092B-C50C-407E-A947-70E740481C1C}">
                <a14:useLocalDpi xmlns:a14="http://schemas.microsoft.com/office/drawing/2010/main" val="0"/>
              </a:ext>
            </a:extLst>
          </a:blip>
          <a:srcRect r="25541" b="5262"/>
          <a:stretch/>
        </p:blipFill>
        <p:spPr bwMode="auto">
          <a:xfrm>
            <a:off x="5270500" y="1831028"/>
            <a:ext cx="3673474" cy="375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2345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Progettazione della navigazione su APP</a:t>
            </a:r>
            <a:endParaRPr lang="it-IT" sz="3600" b="1" dirty="0">
              <a:solidFill>
                <a:srgbClr val="FF0000"/>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5" y="1831028"/>
            <a:ext cx="5229225" cy="3530681"/>
          </a:xfrm>
        </p:spPr>
        <p:txBody>
          <a:bodyPr>
            <a:noAutofit/>
          </a:bodyPr>
          <a:lstStyle/>
          <a:p>
            <a:pPr marL="0" indent="0">
              <a:buNone/>
            </a:pPr>
            <a:r>
              <a:rPr lang="it-IT" sz="2000" b="1" dirty="0">
                <a:solidFill>
                  <a:srgbClr val="0033CC"/>
                </a:solidFill>
                <a:latin typeface="Arial" panose="020B0604020202020204" pitchFamily="34" charset="0"/>
                <a:cs typeface="Arial" panose="020B0604020202020204" pitchFamily="34" charset="0"/>
              </a:rPr>
              <a:t>5. Le transizioni tra le </a:t>
            </a:r>
            <a:r>
              <a:rPr lang="it-IT" sz="2000" b="1" dirty="0" err="1">
                <a:solidFill>
                  <a:srgbClr val="0033CC"/>
                </a:solidFill>
                <a:latin typeface="Arial" panose="020B0604020202020204" pitchFamily="34" charset="0"/>
                <a:cs typeface="Arial" panose="020B0604020202020204" pitchFamily="34" charset="0"/>
              </a:rPr>
              <a:t>app</a:t>
            </a:r>
            <a:r>
              <a:rPr lang="it-IT" sz="2000" b="1" dirty="0">
                <a:solidFill>
                  <a:srgbClr val="0033CC"/>
                </a:solidFill>
                <a:latin typeface="Arial" panose="020B0604020202020204" pitchFamily="34" charset="0"/>
                <a:cs typeface="Arial" panose="020B0604020202020204" pitchFamily="34" charset="0"/>
              </a:rPr>
              <a:t> per dispositivi mobili e il Web mobile devono avvenire senza intoppi.</a:t>
            </a:r>
          </a:p>
          <a:p>
            <a:r>
              <a:rPr lang="it-IT" sz="2000" dirty="0" smtClean="0">
                <a:latin typeface="Arial" panose="020B0604020202020204" pitchFamily="34" charset="0"/>
                <a:cs typeface="Arial" panose="020B0604020202020204" pitchFamily="34" charset="0"/>
              </a:rPr>
              <a:t>La </a:t>
            </a:r>
            <a:r>
              <a:rPr lang="it-IT" sz="2000" dirty="0">
                <a:latin typeface="Arial" panose="020B0604020202020204" pitchFamily="34" charset="0"/>
                <a:cs typeface="Arial" panose="020B0604020202020204" pitchFamily="34" charset="0"/>
              </a:rPr>
              <a:t>situazione si complica, poi, quando la transizione è lenta e l'utente è costretto ad aspettare il caricamento della pagina </a:t>
            </a:r>
            <a:r>
              <a:rPr lang="it-IT" sz="2000" dirty="0" smtClean="0">
                <a:latin typeface="Arial" panose="020B0604020202020204" pitchFamily="34" charset="0"/>
                <a:cs typeface="Arial" panose="020B0604020202020204" pitchFamily="34" charset="0"/>
              </a:rPr>
              <a:t>web.</a:t>
            </a:r>
          </a:p>
          <a:p>
            <a:r>
              <a:rPr lang="it-IT" sz="2000" dirty="0" smtClean="0">
                <a:latin typeface="Arial" panose="020B0604020202020204" pitchFamily="34" charset="0"/>
                <a:cs typeface="Arial" panose="020B0604020202020204" pitchFamily="34" charset="0"/>
              </a:rPr>
              <a:t>Se </a:t>
            </a:r>
            <a:r>
              <a:rPr lang="it-IT" sz="2000" dirty="0">
                <a:latin typeface="Arial" panose="020B0604020202020204" pitchFamily="34" charset="0"/>
                <a:cs typeface="Arial" panose="020B0604020202020204" pitchFamily="34" charset="0"/>
              </a:rPr>
              <a:t>è necessario trasferire l'utente al Web mobile, </a:t>
            </a:r>
            <a:r>
              <a:rPr lang="it-IT" sz="2000" dirty="0" smtClean="0">
                <a:latin typeface="Arial" panose="020B0604020202020204" pitchFamily="34" charset="0"/>
                <a:cs typeface="Arial" panose="020B0604020202020204" pitchFamily="34" charset="0"/>
              </a:rPr>
              <a:t>assicurarsi che </a:t>
            </a:r>
            <a:r>
              <a:rPr lang="it-IT" sz="2000" dirty="0">
                <a:latin typeface="Arial" panose="020B0604020202020204" pitchFamily="34" charset="0"/>
                <a:cs typeface="Arial" panose="020B0604020202020204" pitchFamily="34" charset="0"/>
              </a:rPr>
              <a:t>il design sia coerente per facilitare la </a:t>
            </a:r>
            <a:r>
              <a:rPr lang="it-IT" sz="2000" dirty="0" smtClean="0">
                <a:latin typeface="Arial" panose="020B0604020202020204" pitchFamily="34" charset="0"/>
                <a:cs typeface="Arial" panose="020B0604020202020204" pitchFamily="34" charset="0"/>
              </a:rPr>
              <a:t>transizione.</a:t>
            </a:r>
          </a:p>
          <a:p>
            <a:r>
              <a:rPr lang="it-IT" sz="2000" dirty="0" smtClean="0">
                <a:latin typeface="Arial" panose="020B0604020202020204" pitchFamily="34" charset="0"/>
                <a:cs typeface="Arial" panose="020B0604020202020204" pitchFamily="34" charset="0"/>
              </a:rPr>
              <a:t>Il </a:t>
            </a:r>
            <a:r>
              <a:rPr lang="it-IT" sz="2000" dirty="0">
                <a:latin typeface="Arial" panose="020B0604020202020204" pitchFamily="34" charset="0"/>
                <a:cs typeface="Arial" panose="020B0604020202020204" pitchFamily="34" charset="0"/>
              </a:rPr>
              <a:t>passaggio dall'</a:t>
            </a:r>
            <a:r>
              <a:rPr lang="it-IT" sz="2000" dirty="0" err="1">
                <a:latin typeface="Arial" panose="020B0604020202020204" pitchFamily="34" charset="0"/>
                <a:cs typeface="Arial" panose="020B0604020202020204" pitchFamily="34" charset="0"/>
              </a:rPr>
              <a:t>app</a:t>
            </a:r>
            <a:r>
              <a:rPr lang="it-IT" sz="2000" dirty="0">
                <a:latin typeface="Arial" panose="020B0604020202020204" pitchFamily="34" charset="0"/>
                <a:cs typeface="Arial" panose="020B0604020202020204" pitchFamily="34" charset="0"/>
              </a:rPr>
              <a:t> al Web deve avvenire in poco tempo e i vantaggi devono superare gli svantaggi.</a:t>
            </a:r>
          </a:p>
          <a:p>
            <a:endParaRPr lang="it-IT" sz="2000" dirty="0">
              <a:latin typeface="Arial" panose="020B0604020202020204" pitchFamily="34" charset="0"/>
              <a:cs typeface="Arial" panose="020B0604020202020204" pitchFamily="34" charset="0"/>
            </a:endParaRPr>
          </a:p>
        </p:txBody>
      </p:sp>
      <p:pic>
        <p:nvPicPr>
          <p:cNvPr id="2050" name="Picture 2" descr="e04faImg"/>
          <p:cNvPicPr>
            <a:picLocks noChangeAspect="1" noChangeArrowheads="1"/>
          </p:cNvPicPr>
          <p:nvPr/>
        </p:nvPicPr>
        <p:blipFill rotWithShape="1">
          <a:blip r:embed="rId3">
            <a:extLst>
              <a:ext uri="{28A0092B-C50C-407E-A947-70E740481C1C}">
                <a14:useLocalDpi xmlns:a14="http://schemas.microsoft.com/office/drawing/2010/main" val="0"/>
              </a:ext>
            </a:extLst>
          </a:blip>
          <a:srcRect r="24704" b="4189"/>
          <a:stretch/>
        </p:blipFill>
        <p:spPr bwMode="auto">
          <a:xfrm>
            <a:off x="5429251" y="1831028"/>
            <a:ext cx="3714750" cy="379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6006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Activity</a:t>
            </a:r>
          </a:p>
        </p:txBody>
      </p:sp>
      <p:sp>
        <p:nvSpPr>
          <p:cNvPr id="6"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5" y="1831028"/>
            <a:ext cx="8420100" cy="3530681"/>
          </a:xfrm>
        </p:spPr>
        <p:txBody>
          <a:bodyPr>
            <a:noAutofit/>
          </a:bodyPr>
          <a:lstStyle/>
          <a:p>
            <a:pPr marL="0" indent="0" algn="just">
              <a:buNone/>
            </a:pPr>
            <a:r>
              <a:rPr lang="it-IT" sz="2000" dirty="0">
                <a:latin typeface="Arial" panose="020B0604020202020204" pitchFamily="34" charset="0"/>
                <a:cs typeface="Arial" panose="020B0604020202020204" pitchFamily="34" charset="0"/>
              </a:rPr>
              <a:t>Le </a:t>
            </a:r>
            <a:r>
              <a:rPr lang="it-IT" sz="2000" b="1" dirty="0">
                <a:solidFill>
                  <a:srgbClr val="0033CC"/>
                </a:solidFill>
                <a:latin typeface="Arial" panose="020B0604020202020204" pitchFamily="34" charset="0"/>
                <a:cs typeface="Arial" panose="020B0604020202020204" pitchFamily="34" charset="0"/>
              </a:rPr>
              <a:t>Activity</a:t>
            </a:r>
            <a:r>
              <a:rPr lang="it-IT" sz="2000" dirty="0">
                <a:latin typeface="Arial" panose="020B0604020202020204" pitchFamily="34" charset="0"/>
                <a:cs typeface="Arial" panose="020B0604020202020204" pitchFamily="34" charset="0"/>
              </a:rPr>
              <a:t> sono l'elemento di base più comune.</a:t>
            </a:r>
          </a:p>
          <a:p>
            <a:pPr algn="just"/>
            <a:r>
              <a:rPr lang="it-IT" sz="2000" dirty="0" smtClean="0">
                <a:latin typeface="Arial" panose="020B0604020202020204" pitchFamily="34" charset="0"/>
                <a:cs typeface="Arial" panose="020B0604020202020204" pitchFamily="34" charset="0"/>
              </a:rPr>
              <a:t>rappresentano </a:t>
            </a:r>
            <a:r>
              <a:rPr lang="it-IT" sz="2000" dirty="0">
                <a:latin typeface="Arial" panose="020B0604020202020204" pitchFamily="34" charset="0"/>
                <a:cs typeface="Arial" panose="020B0604020202020204" pitchFamily="34" charset="0"/>
              </a:rPr>
              <a:t>blocchi logici dell'applicazione </a:t>
            </a:r>
            <a:r>
              <a:rPr lang="it-IT" sz="2000" dirty="0" smtClean="0">
                <a:latin typeface="Arial" panose="020B0604020202020204" pitchFamily="34" charset="0"/>
                <a:cs typeface="Arial" panose="020B0604020202020204" pitchFamily="34" charset="0"/>
              </a:rPr>
              <a:t>ed interagiscono </a:t>
            </a:r>
            <a:r>
              <a:rPr lang="it-IT" sz="2000" dirty="0">
                <a:latin typeface="Arial" panose="020B0604020202020204" pitchFamily="34" charset="0"/>
                <a:cs typeface="Arial" panose="020B0604020202020204" pitchFamily="34" charset="0"/>
              </a:rPr>
              <a:t>con l'utente mediante i dispositivi </a:t>
            </a:r>
            <a:r>
              <a:rPr lang="it-IT" sz="2000" dirty="0" smtClean="0">
                <a:latin typeface="Arial" panose="020B0604020202020204" pitchFamily="34" charset="0"/>
                <a:cs typeface="Arial" panose="020B0604020202020204" pitchFamily="34" charset="0"/>
              </a:rPr>
              <a:t>di input </a:t>
            </a:r>
            <a:r>
              <a:rPr lang="it-IT" sz="2000" dirty="0">
                <a:latin typeface="Arial" panose="020B0604020202020204" pitchFamily="34" charset="0"/>
                <a:cs typeface="Arial" panose="020B0604020202020204" pitchFamily="34" charset="0"/>
              </a:rPr>
              <a:t>dello </a:t>
            </a:r>
            <a:r>
              <a:rPr lang="it-IT" sz="2000" dirty="0" smtClean="0">
                <a:latin typeface="Arial" panose="020B0604020202020204" pitchFamily="34" charset="0"/>
                <a:cs typeface="Arial" panose="020B0604020202020204" pitchFamily="34" charset="0"/>
              </a:rPr>
              <a:t>smartphone;</a:t>
            </a:r>
          </a:p>
          <a:p>
            <a:pPr algn="just"/>
            <a:r>
              <a:rPr lang="it-IT" sz="2000" dirty="0" smtClean="0">
                <a:latin typeface="Arial" panose="020B0604020202020204" pitchFamily="34" charset="0"/>
                <a:cs typeface="Arial" panose="020B0604020202020204" pitchFamily="34" charset="0"/>
              </a:rPr>
              <a:t>serve </a:t>
            </a:r>
            <a:r>
              <a:rPr lang="it-IT" sz="2000" dirty="0">
                <a:latin typeface="Arial" panose="020B0604020202020204" pitchFamily="34" charset="0"/>
                <a:cs typeface="Arial" panose="020B0604020202020204" pitchFamily="34" charset="0"/>
              </a:rPr>
              <a:t>una Activity per ogni </a:t>
            </a:r>
            <a:r>
              <a:rPr lang="it-IT" sz="2000" dirty="0" smtClean="0">
                <a:latin typeface="Arial" panose="020B0604020202020204" pitchFamily="34" charset="0"/>
                <a:cs typeface="Arial" panose="020B0604020202020204" pitchFamily="34" charset="0"/>
              </a:rPr>
              <a:t>schermata dell'applicazione </a:t>
            </a:r>
            <a:r>
              <a:rPr lang="it-IT" sz="2000" dirty="0">
                <a:latin typeface="Arial" panose="020B0604020202020204" pitchFamily="34" charset="0"/>
                <a:cs typeface="Arial" panose="020B0604020202020204" pitchFamily="34" charset="0"/>
              </a:rPr>
              <a:t>(es. una per comporre </a:t>
            </a:r>
            <a:r>
              <a:rPr lang="it-IT" sz="2000" dirty="0" smtClean="0">
                <a:latin typeface="Arial" panose="020B0604020202020204" pitchFamily="34" charset="0"/>
                <a:cs typeface="Arial" panose="020B0604020202020204" pitchFamily="34" charset="0"/>
              </a:rPr>
              <a:t>un messaggio</a:t>
            </a:r>
            <a:r>
              <a:rPr lang="it-IT" sz="2000" dirty="0">
                <a:latin typeface="Arial" panose="020B0604020202020204" pitchFamily="34" charset="0"/>
                <a:cs typeface="Arial" panose="020B0604020202020204" pitchFamily="34" charset="0"/>
              </a:rPr>
              <a:t>, una per consultare la rubrica e </a:t>
            </a:r>
            <a:r>
              <a:rPr lang="it-IT" sz="2000" dirty="0" smtClean="0">
                <a:latin typeface="Arial" panose="020B0604020202020204" pitchFamily="34" charset="0"/>
                <a:cs typeface="Arial" panose="020B0604020202020204" pitchFamily="34" charset="0"/>
              </a:rPr>
              <a:t>una per </a:t>
            </a:r>
            <a:r>
              <a:rPr lang="it-IT" sz="2000" dirty="0">
                <a:latin typeface="Arial" panose="020B0604020202020204" pitchFamily="34" charset="0"/>
                <a:cs typeface="Arial" panose="020B0604020202020204" pitchFamily="34" charset="0"/>
              </a:rPr>
              <a:t>le configurazioni).</a:t>
            </a:r>
            <a:endParaRPr lang="it-IT" sz="2000" b="1" dirty="0">
              <a:solidFill>
                <a:srgbClr val="00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9077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err="1">
                <a:solidFill>
                  <a:srgbClr val="FF0000"/>
                </a:solidFill>
                <a:latin typeface="Arial" panose="020B0604020202020204" pitchFamily="34" charset="0"/>
                <a:cs typeface="Arial" panose="020B0604020202020204" pitchFamily="34" charset="0"/>
              </a:rPr>
              <a:t>Mockup</a:t>
            </a:r>
            <a:r>
              <a:rPr lang="it-IT" sz="3600" b="1" dirty="0">
                <a:solidFill>
                  <a:srgbClr val="FF0000"/>
                </a:solidFill>
                <a:latin typeface="Arial" panose="020B0604020202020204" pitchFamily="34" charset="0"/>
                <a:cs typeface="Arial" panose="020B0604020202020204" pitchFamily="34" charset="0"/>
              </a:rPr>
              <a:t> e </a:t>
            </a:r>
            <a:r>
              <a:rPr lang="it-IT" sz="3600" b="1" dirty="0" err="1">
                <a:solidFill>
                  <a:srgbClr val="FF0000"/>
                </a:solidFill>
                <a:latin typeface="Arial" panose="020B0604020202020204" pitchFamily="34" charset="0"/>
                <a:cs typeface="Arial" panose="020B0604020202020204" pitchFamily="34" charset="0"/>
              </a:rPr>
              <a:t>wireframe</a:t>
            </a:r>
            <a:endParaRPr lang="it-IT" sz="3600" b="1" dirty="0">
              <a:solidFill>
                <a:srgbClr val="FF0000"/>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5" y="1831028"/>
            <a:ext cx="5344563" cy="3530681"/>
          </a:xfrm>
        </p:spPr>
        <p:txBody>
          <a:bodyPr>
            <a:noAutofit/>
          </a:bodyPr>
          <a:lstStyle/>
          <a:p>
            <a:pPr algn="just"/>
            <a:r>
              <a:rPr lang="it-IT" sz="2000" dirty="0">
                <a:latin typeface="Arial" panose="020B0604020202020204" pitchFamily="34" charset="0"/>
                <a:cs typeface="Arial" panose="020B0604020202020204" pitchFamily="34" charset="0"/>
              </a:rPr>
              <a:t>Nella prima fase di ideazione dei progetti web, </a:t>
            </a:r>
            <a:r>
              <a:rPr lang="it-IT" sz="2000" b="1" dirty="0" err="1">
                <a:solidFill>
                  <a:srgbClr val="0033CC"/>
                </a:solidFill>
                <a:latin typeface="Arial" panose="020B0604020202020204" pitchFamily="34" charset="0"/>
                <a:cs typeface="Arial" panose="020B0604020202020204" pitchFamily="34" charset="0"/>
              </a:rPr>
              <a:t>mockup</a:t>
            </a:r>
            <a:r>
              <a:rPr lang="it-IT" sz="2000" dirty="0">
                <a:latin typeface="Arial" panose="020B0604020202020204" pitchFamily="34" charset="0"/>
                <a:cs typeface="Arial" panose="020B0604020202020204" pitchFamily="34" charset="0"/>
              </a:rPr>
              <a:t> e </a:t>
            </a:r>
            <a:r>
              <a:rPr lang="it-IT" sz="2000" b="1" dirty="0" err="1">
                <a:solidFill>
                  <a:srgbClr val="0033CC"/>
                </a:solidFill>
                <a:latin typeface="Arial" panose="020B0604020202020204" pitchFamily="34" charset="0"/>
                <a:cs typeface="Arial" panose="020B0604020202020204" pitchFamily="34" charset="0"/>
              </a:rPr>
              <a:t>wireframe</a:t>
            </a:r>
            <a:r>
              <a:rPr lang="it-IT" sz="2000" dirty="0">
                <a:latin typeface="Arial" panose="020B0604020202020204" pitchFamily="34" charset="0"/>
                <a:cs typeface="Arial" panose="020B0604020202020204" pitchFamily="34" charset="0"/>
              </a:rPr>
              <a:t> sono dei metodi validi per trasformare in realtà le proprie idee. Infatti, già prima di cimentarsi nella realizzazione tecnica vera e propria, entrambi i modelli di prototipo aiutano a concretizzare idee e </a:t>
            </a:r>
            <a:r>
              <a:rPr lang="it-IT" sz="2000" dirty="0" smtClean="0">
                <a:latin typeface="Arial" panose="020B0604020202020204" pitchFamily="34" charset="0"/>
                <a:cs typeface="Arial" panose="020B0604020202020204" pitchFamily="34" charset="0"/>
              </a:rPr>
              <a:t>pensieri.</a:t>
            </a:r>
          </a:p>
          <a:p>
            <a:pPr algn="just"/>
            <a:r>
              <a:rPr lang="it-IT" sz="2000" dirty="0" smtClean="0">
                <a:latin typeface="Arial" panose="020B0604020202020204" pitchFamily="34" charset="0"/>
                <a:cs typeface="Arial" panose="020B0604020202020204" pitchFamily="34" charset="0"/>
              </a:rPr>
              <a:t>Così </a:t>
            </a:r>
            <a:r>
              <a:rPr lang="it-IT" sz="2000" dirty="0">
                <a:latin typeface="Arial" panose="020B0604020202020204" pitchFamily="34" charset="0"/>
                <a:cs typeface="Arial" panose="020B0604020202020204" pitchFamily="34" charset="0"/>
              </a:rPr>
              <a:t>nascono i primi schizzi e le prime bozze, che assumono le </a:t>
            </a:r>
            <a:r>
              <a:rPr lang="it-IT" sz="2000" b="1" dirty="0">
                <a:solidFill>
                  <a:srgbClr val="0033CC"/>
                </a:solidFill>
                <a:latin typeface="Arial" panose="020B0604020202020204" pitchFamily="34" charset="0"/>
                <a:cs typeface="Arial" panose="020B0604020202020204" pitchFamily="34" charset="0"/>
              </a:rPr>
              <a:t>sembianze dei progetti futuri</a:t>
            </a:r>
            <a:r>
              <a:rPr lang="it-IT" sz="2000" dirty="0">
                <a:latin typeface="Arial" panose="020B0604020202020204" pitchFamily="34" charset="0"/>
                <a:cs typeface="Arial" panose="020B0604020202020204" pitchFamily="34" charset="0"/>
              </a:rPr>
              <a:t> e portano avanti il processo di </a:t>
            </a:r>
            <a:r>
              <a:rPr lang="it-IT" sz="2000" dirty="0" smtClean="0">
                <a:latin typeface="Arial" panose="020B0604020202020204" pitchFamily="34" charset="0"/>
                <a:cs typeface="Arial" panose="020B0604020202020204" pitchFamily="34" charset="0"/>
              </a:rPr>
              <a:t>sviluppo</a:t>
            </a:r>
            <a:r>
              <a:rPr lang="it-IT" sz="2000" dirty="0">
                <a:latin typeface="Arial" panose="020B0604020202020204" pitchFamily="34" charset="0"/>
                <a:cs typeface="Arial" panose="020B0604020202020204" pitchFamily="34" charset="0"/>
              </a:rPr>
              <a:t>.</a:t>
            </a:r>
          </a:p>
        </p:txBody>
      </p:sp>
      <p:pic>
        <p:nvPicPr>
          <p:cNvPr id="2050" name="Picture 2" descr="Creating a visual hierarchy using basic shap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7825" y="1616369"/>
            <a:ext cx="2137578" cy="39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8330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err="1">
                <a:solidFill>
                  <a:srgbClr val="FF0000"/>
                </a:solidFill>
                <a:latin typeface="Arial" panose="020B0604020202020204" pitchFamily="34" charset="0"/>
                <a:cs typeface="Arial" panose="020B0604020202020204" pitchFamily="34" charset="0"/>
              </a:rPr>
              <a:t>Mockup</a:t>
            </a:r>
            <a:r>
              <a:rPr lang="it-IT" sz="3600" b="1" dirty="0">
                <a:solidFill>
                  <a:srgbClr val="FF0000"/>
                </a:solidFill>
                <a:latin typeface="Arial" panose="020B0604020202020204" pitchFamily="34" charset="0"/>
                <a:cs typeface="Arial" panose="020B0604020202020204" pitchFamily="34" charset="0"/>
              </a:rPr>
              <a:t> e </a:t>
            </a:r>
            <a:r>
              <a:rPr lang="it-IT" sz="3600" b="1" dirty="0" err="1" smtClean="0">
                <a:solidFill>
                  <a:srgbClr val="FF0000"/>
                </a:solidFill>
                <a:latin typeface="Arial" panose="020B0604020202020204" pitchFamily="34" charset="0"/>
                <a:cs typeface="Arial" panose="020B0604020202020204" pitchFamily="34" charset="0"/>
              </a:rPr>
              <a:t>wireframe</a:t>
            </a:r>
            <a:r>
              <a:rPr lang="it-IT" sz="3600" b="1" dirty="0" smtClean="0">
                <a:solidFill>
                  <a:srgbClr val="FF0000"/>
                </a:solidFill>
                <a:latin typeface="Arial" panose="020B0604020202020204" pitchFamily="34" charset="0"/>
                <a:cs typeface="Arial" panose="020B0604020202020204" pitchFamily="34" charset="0"/>
              </a:rPr>
              <a:t>: esempio</a:t>
            </a:r>
            <a:endParaRPr lang="it-IT" sz="3600" b="1" dirty="0">
              <a:solidFill>
                <a:srgbClr val="FF0000"/>
              </a:solidFill>
              <a:latin typeface="Arial" panose="020B0604020202020204" pitchFamily="34" charset="0"/>
              <a:cs typeface="Arial" panose="020B0604020202020204" pitchFamily="34" charset="0"/>
            </a:endParaRPr>
          </a:p>
        </p:txBody>
      </p:sp>
      <p:sp>
        <p:nvSpPr>
          <p:cNvPr id="2" name="Segnaposto contenuto 1"/>
          <p:cNvSpPr>
            <a:spLocks noGrp="1"/>
          </p:cNvSpPr>
          <p:nvPr>
            <p:ph idx="1"/>
          </p:nvPr>
        </p:nvSpPr>
        <p:spPr/>
        <p:txBody>
          <a:bodyPr/>
          <a:lstStyle/>
          <a:p>
            <a:endParaRPr lang="it-IT"/>
          </a:p>
        </p:txBody>
      </p:sp>
      <p:pic>
        <p:nvPicPr>
          <p:cNvPr id="4098" name="Picture 2" descr="Balsamiq mockup example"/>
          <p:cNvPicPr>
            <a:picLocks noChangeAspect="1" noChangeArrowheads="1"/>
          </p:cNvPicPr>
          <p:nvPr/>
        </p:nvPicPr>
        <p:blipFill rotWithShape="1">
          <a:blip r:embed="rId3">
            <a:extLst>
              <a:ext uri="{28A0092B-C50C-407E-A947-70E740481C1C}">
                <a14:useLocalDpi xmlns:a14="http://schemas.microsoft.com/office/drawing/2010/main" val="0"/>
              </a:ext>
            </a:extLst>
          </a:blip>
          <a:srcRect b="12457"/>
          <a:stretch/>
        </p:blipFill>
        <p:spPr bwMode="auto">
          <a:xfrm>
            <a:off x="612956" y="1856963"/>
            <a:ext cx="7918089" cy="3781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7521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Balsamiq</a:t>
            </a:r>
          </a:p>
        </p:txBody>
      </p:sp>
      <p:sp>
        <p:nvSpPr>
          <p:cNvPr id="6"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4495800" cy="3530681"/>
          </a:xfrm>
        </p:spPr>
        <p:txBody>
          <a:bodyPr>
            <a:noAutofit/>
          </a:bodyPr>
          <a:lstStyle/>
          <a:p>
            <a:pPr algn="just"/>
            <a:r>
              <a:rPr lang="it-IT" sz="1800" b="1" dirty="0">
                <a:solidFill>
                  <a:srgbClr val="0033CC"/>
                </a:solidFill>
                <a:latin typeface="Arial" panose="020B0604020202020204" pitchFamily="34" charset="0"/>
                <a:cs typeface="Arial" panose="020B0604020202020204" pitchFamily="34" charset="0"/>
              </a:rPr>
              <a:t>Balsamiq</a:t>
            </a:r>
            <a:r>
              <a:rPr lang="it-IT" sz="1800" dirty="0">
                <a:latin typeface="Arial" panose="020B0604020202020204" pitchFamily="34" charset="0"/>
                <a:cs typeface="Arial" panose="020B0604020202020204" pitchFamily="34" charset="0"/>
              </a:rPr>
              <a:t> si basa sull’idea di utilizzare componenti che sembrano disegnati a mano, per focalizzare così l’attenzione sulla UX, nascondendo per un momento l’interfaccia vera e </a:t>
            </a:r>
            <a:r>
              <a:rPr lang="it-IT" sz="1800" dirty="0" smtClean="0">
                <a:latin typeface="Arial" panose="020B0604020202020204" pitchFamily="34" charset="0"/>
                <a:cs typeface="Arial" panose="020B0604020202020204" pitchFamily="34" charset="0"/>
              </a:rPr>
              <a:t>propria.</a:t>
            </a:r>
          </a:p>
          <a:p>
            <a:pPr algn="just"/>
            <a:r>
              <a:rPr lang="it-IT" sz="1800" dirty="0" smtClean="0">
                <a:latin typeface="Arial" panose="020B0604020202020204" pitchFamily="34" charset="0"/>
                <a:cs typeface="Arial" panose="020B0604020202020204" pitchFamily="34" charset="0"/>
              </a:rPr>
              <a:t>L’utente </a:t>
            </a:r>
            <a:r>
              <a:rPr lang="it-IT" sz="1800" dirty="0">
                <a:latin typeface="Arial" panose="020B0604020202020204" pitchFamily="34" charset="0"/>
                <a:cs typeface="Arial" panose="020B0604020202020204" pitchFamily="34" charset="0"/>
              </a:rPr>
              <a:t>ha comunque la possibilità di cambiare la visualizzazione, per passare a una grafica con componenti più definiti, utili magari in una fase finale del </a:t>
            </a:r>
            <a:r>
              <a:rPr lang="it-IT" sz="1800" dirty="0" err="1">
                <a:latin typeface="Arial" panose="020B0604020202020204" pitchFamily="34" charset="0"/>
                <a:cs typeface="Arial" panose="020B0604020202020204" pitchFamily="34" charset="0"/>
              </a:rPr>
              <a:t>mockup</a:t>
            </a:r>
            <a:r>
              <a:rPr lang="it-IT" sz="1800" dirty="0">
                <a:latin typeface="Arial" panose="020B0604020202020204" pitchFamily="34" charset="0"/>
                <a:cs typeface="Arial" panose="020B0604020202020204" pitchFamily="34" charset="0"/>
              </a:rPr>
              <a:t>.</a:t>
            </a:r>
          </a:p>
          <a:p>
            <a:pPr algn="just"/>
            <a:r>
              <a:rPr lang="it-IT" sz="1800" dirty="0" smtClean="0">
                <a:latin typeface="Arial" panose="020B0604020202020204" pitchFamily="34" charset="0"/>
                <a:cs typeface="Arial" panose="020B0604020202020204" pitchFamily="34" charset="0"/>
              </a:rPr>
              <a:t>Balsamiq</a:t>
            </a:r>
            <a:r>
              <a:rPr lang="it-IT" sz="1800" dirty="0">
                <a:latin typeface="Arial" panose="020B0604020202020204" pitchFamily="34" charset="0"/>
                <a:cs typeface="Arial" panose="020B0604020202020204" pitchFamily="34" charset="0"/>
              </a:rPr>
              <a:t> è uno degli strumenti di prototipazione più famosi tra gli addetti al settore. </a:t>
            </a:r>
            <a:endParaRPr lang="it-IT" sz="1800" b="1" dirty="0">
              <a:solidFill>
                <a:srgbClr val="0033CC"/>
              </a:solidFill>
              <a:latin typeface="Arial" panose="020B0604020202020204" pitchFamily="34" charset="0"/>
              <a:cs typeface="Arial" panose="020B0604020202020204" pitchFamily="34" charset="0"/>
            </a:endParaRPr>
          </a:p>
        </p:txBody>
      </p:sp>
      <p:pic>
        <p:nvPicPr>
          <p:cNvPr id="4098" name="Picture 2" descr="Balsamiq Wireframes for Mac - Download Free (2021 Latest Version)"/>
          <p:cNvPicPr>
            <a:picLocks noChangeAspect="1" noChangeArrowheads="1"/>
          </p:cNvPicPr>
          <p:nvPr/>
        </p:nvPicPr>
        <p:blipFill rotWithShape="1">
          <a:blip r:embed="rId3">
            <a:extLst>
              <a:ext uri="{28A0092B-C50C-407E-A947-70E740481C1C}">
                <a14:useLocalDpi xmlns:a14="http://schemas.microsoft.com/office/drawing/2010/main" val="0"/>
              </a:ext>
            </a:extLst>
          </a:blip>
          <a:srcRect l="24271"/>
          <a:stretch/>
        </p:blipFill>
        <p:spPr bwMode="auto">
          <a:xfrm>
            <a:off x="4695826" y="2121389"/>
            <a:ext cx="4377241" cy="324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6679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FluidUI</a:t>
            </a:r>
            <a:endParaRPr lang="it-IT" sz="3600" b="1" dirty="0" smtClean="0">
              <a:solidFill>
                <a:srgbClr val="FF0000"/>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0" y="1831028"/>
            <a:ext cx="4810125" cy="3530681"/>
          </a:xfrm>
        </p:spPr>
        <p:txBody>
          <a:bodyPr>
            <a:noAutofit/>
          </a:bodyPr>
          <a:lstStyle/>
          <a:p>
            <a:pPr algn="just"/>
            <a:r>
              <a:rPr lang="it-IT" sz="1800" b="1" dirty="0">
                <a:solidFill>
                  <a:srgbClr val="0033CC"/>
                </a:solidFill>
                <a:latin typeface="Arial" panose="020B0604020202020204" pitchFamily="34" charset="0"/>
                <a:cs typeface="Arial" panose="020B0604020202020204" pitchFamily="34" charset="0"/>
              </a:rPr>
              <a:t>FluidUI</a:t>
            </a:r>
            <a:r>
              <a:rPr lang="it-IT" sz="1800" dirty="0">
                <a:latin typeface="Arial" panose="020B0604020202020204" pitchFamily="34" charset="0"/>
                <a:cs typeface="Arial" panose="020B0604020202020204" pitchFamily="34" charset="0"/>
              </a:rPr>
              <a:t> gode anch’esso di un discreto successo. Permette di realizzare </a:t>
            </a:r>
            <a:r>
              <a:rPr lang="it-IT" sz="1800" dirty="0" err="1">
                <a:latin typeface="Arial" panose="020B0604020202020204" pitchFamily="34" charset="0"/>
                <a:cs typeface="Arial" panose="020B0604020202020204" pitchFamily="34" charset="0"/>
              </a:rPr>
              <a:t>mockup</a:t>
            </a:r>
            <a:r>
              <a:rPr lang="it-IT" sz="1800" dirty="0">
                <a:latin typeface="Arial" panose="020B0604020202020204" pitchFamily="34" charset="0"/>
                <a:cs typeface="Arial" panose="020B0604020202020204" pitchFamily="34" charset="0"/>
              </a:rPr>
              <a:t> per tutte le maggiori piattaforme mobile (iOS, </a:t>
            </a:r>
            <a:r>
              <a:rPr lang="it-IT" sz="1800" dirty="0" err="1">
                <a:latin typeface="Arial" panose="020B0604020202020204" pitchFamily="34" charset="0"/>
                <a:cs typeface="Arial" panose="020B0604020202020204" pitchFamily="34" charset="0"/>
              </a:rPr>
              <a:t>Android</a:t>
            </a:r>
            <a:r>
              <a:rPr lang="it-IT" sz="1800" dirty="0">
                <a:latin typeface="Arial" panose="020B0604020202020204" pitchFamily="34" charset="0"/>
                <a:cs typeface="Arial" panose="020B0604020202020204" pitchFamily="34" charset="0"/>
              </a:rPr>
              <a:t> e Windows Phone), ma anche per web e applicazioni desktop.</a:t>
            </a:r>
          </a:p>
          <a:p>
            <a:pPr algn="just"/>
            <a:r>
              <a:rPr lang="it-IT" sz="1800" dirty="0">
                <a:latin typeface="Arial" panose="020B0604020202020204" pitchFamily="34" charset="0"/>
                <a:cs typeface="Arial" panose="020B0604020202020204" pitchFamily="34" charset="0"/>
              </a:rPr>
              <a:t>I componenti disponibili sono davvero tanti, quasi tutti quelli principali della piattaforma sono utilizzabili per creare </a:t>
            </a:r>
            <a:r>
              <a:rPr lang="it-IT" sz="1800" dirty="0" err="1">
                <a:latin typeface="Arial" panose="020B0604020202020204" pitchFamily="34" charset="0"/>
                <a:cs typeface="Arial" panose="020B0604020202020204" pitchFamily="34" charset="0"/>
              </a:rPr>
              <a:t>mockup</a:t>
            </a:r>
            <a:r>
              <a:rPr lang="it-IT" sz="1800" dirty="0">
                <a:latin typeface="Arial" panose="020B0604020202020204" pitchFamily="34" charset="0"/>
                <a:cs typeface="Arial" panose="020B0604020202020204" pitchFamily="34" charset="0"/>
              </a:rPr>
              <a:t>.</a:t>
            </a:r>
          </a:p>
          <a:p>
            <a:pPr algn="just"/>
            <a:r>
              <a:rPr lang="it-IT" sz="1800" dirty="0">
                <a:latin typeface="Arial" panose="020B0604020202020204" pitchFamily="34" charset="0"/>
                <a:cs typeface="Arial" panose="020B0604020202020204" pitchFamily="34" charset="0"/>
              </a:rPr>
              <a:t>Molto utile è la possibilità di creare prototipi interattivi, inserendo link e azioni tra le varie schermate del </a:t>
            </a:r>
            <a:r>
              <a:rPr lang="it-IT" sz="1800" dirty="0" err="1">
                <a:latin typeface="Arial" panose="020B0604020202020204" pitchFamily="34" charset="0"/>
                <a:cs typeface="Arial" panose="020B0604020202020204" pitchFamily="34" charset="0"/>
              </a:rPr>
              <a:t>mockup</a:t>
            </a:r>
            <a:r>
              <a:rPr lang="it-IT" sz="1800" dirty="0">
                <a:latin typeface="Arial" panose="020B0604020202020204" pitchFamily="34" charset="0"/>
                <a:cs typeface="Arial" panose="020B0604020202020204" pitchFamily="34" charset="0"/>
              </a:rPr>
              <a:t>. Una volta </a:t>
            </a:r>
            <a:r>
              <a:rPr lang="it-IT" sz="1800" dirty="0" smtClean="0">
                <a:latin typeface="Arial" panose="020B0604020202020204" pitchFamily="34" charset="0"/>
                <a:cs typeface="Arial" panose="020B0604020202020204" pitchFamily="34" charset="0"/>
              </a:rPr>
              <a:t>terminata </a:t>
            </a:r>
            <a:r>
              <a:rPr lang="it-IT" sz="1800" dirty="0">
                <a:latin typeface="Arial" panose="020B0604020202020204" pitchFamily="34" charset="0"/>
                <a:cs typeface="Arial" panose="020B0604020202020204" pitchFamily="34" charset="0"/>
              </a:rPr>
              <a:t>la fase di disegno, è possibile testare il </a:t>
            </a:r>
            <a:r>
              <a:rPr lang="it-IT" sz="1800" dirty="0" err="1">
                <a:latin typeface="Arial" panose="020B0604020202020204" pitchFamily="34" charset="0"/>
                <a:cs typeface="Arial" panose="020B0604020202020204" pitchFamily="34" charset="0"/>
              </a:rPr>
              <a:t>mockup</a:t>
            </a:r>
            <a:r>
              <a:rPr lang="it-IT" sz="1800" dirty="0">
                <a:latin typeface="Arial" panose="020B0604020202020204" pitchFamily="34" charset="0"/>
                <a:cs typeface="Arial" panose="020B0604020202020204" pitchFamily="34" charset="0"/>
              </a:rPr>
              <a:t> direttamente dalla piattaforma web</a:t>
            </a:r>
            <a:r>
              <a:rPr lang="it-IT" sz="1800" dirty="0" smtClean="0">
                <a:latin typeface="Arial" panose="020B0604020202020204" pitchFamily="34" charset="0"/>
                <a:cs typeface="Arial" panose="020B0604020202020204" pitchFamily="34" charset="0"/>
              </a:rPr>
              <a:t>.</a:t>
            </a:r>
            <a:endParaRPr lang="it-IT" sz="1800" dirty="0">
              <a:latin typeface="Arial" panose="020B0604020202020204" pitchFamily="34" charset="0"/>
              <a:cs typeface="Arial" panose="020B0604020202020204" pitchFamily="34" charset="0"/>
            </a:endParaRPr>
          </a:p>
        </p:txBody>
      </p:sp>
      <p:pic>
        <p:nvPicPr>
          <p:cNvPr id="1026" name="Picture 2" descr="FludUI mockup example"/>
          <p:cNvPicPr>
            <a:picLocks noChangeAspect="1" noChangeArrowheads="1"/>
          </p:cNvPicPr>
          <p:nvPr/>
        </p:nvPicPr>
        <p:blipFill rotWithShape="1">
          <a:blip r:embed="rId3">
            <a:extLst>
              <a:ext uri="{28A0092B-C50C-407E-A947-70E740481C1C}">
                <a14:useLocalDpi xmlns:a14="http://schemas.microsoft.com/office/drawing/2010/main" val="0"/>
              </a:ext>
            </a:extLst>
          </a:blip>
          <a:srcRect r="18649"/>
          <a:stretch/>
        </p:blipFill>
        <p:spPr bwMode="auto">
          <a:xfrm>
            <a:off x="4903680" y="2316370"/>
            <a:ext cx="3840270" cy="2559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4909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NinjaMock</a:t>
            </a:r>
          </a:p>
        </p:txBody>
      </p:sp>
      <p:sp>
        <p:nvSpPr>
          <p:cNvPr id="6"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5" y="1831028"/>
            <a:ext cx="3838575" cy="3530681"/>
          </a:xfrm>
        </p:spPr>
        <p:txBody>
          <a:bodyPr>
            <a:noAutofit/>
          </a:bodyPr>
          <a:lstStyle/>
          <a:p>
            <a:pPr algn="just"/>
            <a:r>
              <a:rPr lang="it-IT" sz="1800" b="1" dirty="0">
                <a:solidFill>
                  <a:srgbClr val="0033CC"/>
                </a:solidFill>
                <a:latin typeface="Arial" panose="020B0604020202020204" pitchFamily="34" charset="0"/>
                <a:cs typeface="Arial" panose="020B0604020202020204" pitchFamily="34" charset="0"/>
              </a:rPr>
              <a:t>NinjaMock</a:t>
            </a:r>
            <a:r>
              <a:rPr lang="it-IT" sz="1800" dirty="0">
                <a:latin typeface="Arial" panose="020B0604020202020204" pitchFamily="34" charset="0"/>
                <a:cs typeface="Arial" panose="020B0604020202020204" pitchFamily="34" charset="0"/>
              </a:rPr>
              <a:t> è sicuramente il servizio </a:t>
            </a:r>
            <a:r>
              <a:rPr lang="it-IT" sz="1800" dirty="0" smtClean="0">
                <a:latin typeface="Arial" panose="020B0604020202020204" pitchFamily="34" charset="0"/>
                <a:cs typeface="Arial" panose="020B0604020202020204" pitchFamily="34" charset="0"/>
              </a:rPr>
              <a:t>con il </a:t>
            </a:r>
            <a:r>
              <a:rPr lang="it-IT" sz="1800" dirty="0">
                <a:latin typeface="Arial" panose="020B0604020202020204" pitchFamily="34" charset="0"/>
                <a:cs typeface="Arial" panose="020B0604020202020204" pitchFamily="34" charset="0"/>
              </a:rPr>
              <a:t>maggior numero di componenti </a:t>
            </a:r>
            <a:r>
              <a:rPr lang="it-IT" sz="1800" dirty="0" smtClean="0">
                <a:latin typeface="Arial" panose="020B0604020202020204" pitchFamily="34" charset="0"/>
                <a:cs typeface="Arial" panose="020B0604020202020204" pitchFamily="34" charset="0"/>
              </a:rPr>
              <a:t>disponibili: bottoni</a:t>
            </a:r>
            <a:r>
              <a:rPr lang="it-IT" sz="1800" dirty="0">
                <a:latin typeface="Arial" panose="020B0604020202020204" pitchFamily="34" charset="0"/>
                <a:cs typeface="Arial" panose="020B0604020202020204" pitchFamily="34" charset="0"/>
              </a:rPr>
              <a:t>, share </a:t>
            </a:r>
            <a:r>
              <a:rPr lang="it-IT" sz="1800" dirty="0" err="1">
                <a:latin typeface="Arial" panose="020B0604020202020204" pitchFamily="34" charset="0"/>
                <a:cs typeface="Arial" panose="020B0604020202020204" pitchFamily="34" charset="0"/>
              </a:rPr>
              <a:t>sheet</a:t>
            </a:r>
            <a:r>
              <a:rPr lang="it-IT" sz="1800" dirty="0">
                <a:latin typeface="Arial" panose="020B0604020202020204" pitchFamily="34" charset="0"/>
                <a:cs typeface="Arial" panose="020B0604020202020204" pitchFamily="34" charset="0"/>
              </a:rPr>
              <a:t>, barre di navigazione. </a:t>
            </a:r>
          </a:p>
          <a:p>
            <a:pPr algn="just"/>
            <a:r>
              <a:rPr lang="it-IT" sz="1800" dirty="0">
                <a:latin typeface="Arial" panose="020B0604020202020204" pitchFamily="34" charset="0"/>
                <a:cs typeface="Arial" panose="020B0604020202020204" pitchFamily="34" charset="0"/>
              </a:rPr>
              <a:t>I componenti somigliano a quelli utilizzati da Balsamiq, ovvero disegnati a mano, seppure risultino più precisi e </a:t>
            </a:r>
            <a:r>
              <a:rPr lang="it-IT" sz="1800" dirty="0" smtClean="0">
                <a:latin typeface="Arial" panose="020B0604020202020204" pitchFamily="34" charset="0"/>
                <a:cs typeface="Arial" panose="020B0604020202020204" pitchFamily="34" charset="0"/>
              </a:rPr>
              <a:t>definiti.</a:t>
            </a:r>
          </a:p>
          <a:p>
            <a:pPr algn="just"/>
            <a:r>
              <a:rPr lang="it-IT" sz="1800" dirty="0" smtClean="0">
                <a:latin typeface="Arial" panose="020B0604020202020204" pitchFamily="34" charset="0"/>
                <a:cs typeface="Arial" panose="020B0604020202020204" pitchFamily="34" charset="0"/>
              </a:rPr>
              <a:t>Anche </a:t>
            </a:r>
            <a:r>
              <a:rPr lang="it-IT" sz="1800" dirty="0">
                <a:latin typeface="Arial" panose="020B0604020202020204" pitchFamily="34" charset="0"/>
                <a:cs typeface="Arial" panose="020B0604020202020204" pitchFamily="34" charset="0"/>
              </a:rPr>
              <a:t>in questo caso lo scopo è focalizzare l’attenzione sulla UX</a:t>
            </a:r>
            <a:r>
              <a:rPr lang="it-IT" sz="1800" dirty="0" smtClean="0">
                <a:latin typeface="Arial" panose="020B0604020202020204" pitchFamily="34" charset="0"/>
                <a:cs typeface="Arial" panose="020B0604020202020204" pitchFamily="34" charset="0"/>
              </a:rPr>
              <a:t>.</a:t>
            </a:r>
            <a:endParaRPr lang="it-IT" sz="1800" dirty="0">
              <a:latin typeface="Arial" panose="020B0604020202020204" pitchFamily="34" charset="0"/>
              <a:cs typeface="Arial" panose="020B0604020202020204" pitchFamily="34" charset="0"/>
            </a:endParaRPr>
          </a:p>
        </p:txBody>
      </p:sp>
      <p:pic>
        <p:nvPicPr>
          <p:cNvPr id="2050" name="Picture 2" descr="NinjaMock mockup example"/>
          <p:cNvPicPr>
            <a:picLocks noChangeAspect="1" noChangeArrowheads="1"/>
          </p:cNvPicPr>
          <p:nvPr/>
        </p:nvPicPr>
        <p:blipFill rotWithShape="1">
          <a:blip r:embed="rId3">
            <a:extLst>
              <a:ext uri="{28A0092B-C50C-407E-A947-70E740481C1C}">
                <a14:useLocalDpi xmlns:a14="http://schemas.microsoft.com/office/drawing/2010/main" val="0"/>
              </a:ext>
            </a:extLst>
          </a:blip>
          <a:srcRect r="30609"/>
          <a:stretch/>
        </p:blipFill>
        <p:spPr bwMode="auto">
          <a:xfrm>
            <a:off x="4178209" y="1874433"/>
            <a:ext cx="4619127" cy="3487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1910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err="1">
                <a:solidFill>
                  <a:srgbClr val="FF0000"/>
                </a:solidFill>
                <a:latin typeface="Arial" panose="020B0604020202020204" pitchFamily="34" charset="0"/>
                <a:cs typeface="Arial" panose="020B0604020202020204" pitchFamily="34" charset="0"/>
              </a:rPr>
              <a:t>Invision</a:t>
            </a:r>
            <a:endParaRPr lang="it-IT" sz="3600" b="1" dirty="0">
              <a:solidFill>
                <a:srgbClr val="FF0000"/>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3543300" cy="3530681"/>
          </a:xfrm>
        </p:spPr>
        <p:txBody>
          <a:bodyPr>
            <a:noAutofit/>
          </a:bodyPr>
          <a:lstStyle/>
          <a:p>
            <a:pPr algn="just"/>
            <a:r>
              <a:rPr lang="it-IT" sz="1800" b="1" dirty="0" err="1" smtClean="0">
                <a:solidFill>
                  <a:srgbClr val="0033CC"/>
                </a:solidFill>
                <a:latin typeface="Arial" panose="020B0604020202020204" pitchFamily="34" charset="0"/>
                <a:cs typeface="Arial" panose="020B0604020202020204" pitchFamily="34" charset="0"/>
              </a:rPr>
              <a:t>Invision</a:t>
            </a:r>
            <a:r>
              <a:rPr lang="it-IT" sz="1800" b="1" dirty="0" smtClean="0">
                <a:solidFill>
                  <a:srgbClr val="0033CC"/>
                </a:solidFill>
                <a:latin typeface="Arial" panose="020B0604020202020204" pitchFamily="34" charset="0"/>
                <a:cs typeface="Arial" panose="020B0604020202020204" pitchFamily="34" charset="0"/>
              </a:rPr>
              <a:t> </a:t>
            </a:r>
            <a:r>
              <a:rPr lang="it-IT" sz="1800" dirty="0" smtClean="0">
                <a:latin typeface="Arial" panose="020B0604020202020204" pitchFamily="34" charset="0"/>
                <a:cs typeface="Arial" panose="020B0604020202020204" pitchFamily="34" charset="0"/>
              </a:rPr>
              <a:t>non </a:t>
            </a:r>
            <a:r>
              <a:rPr lang="it-IT" sz="1800" dirty="0">
                <a:latin typeface="Arial" panose="020B0604020202020204" pitchFamily="34" charset="0"/>
                <a:cs typeface="Arial" panose="020B0604020202020204" pitchFamily="34" charset="0"/>
              </a:rPr>
              <a:t>permette di creare </a:t>
            </a:r>
            <a:r>
              <a:rPr lang="it-IT" sz="1800" dirty="0" err="1">
                <a:latin typeface="Arial" panose="020B0604020202020204" pitchFamily="34" charset="0"/>
                <a:cs typeface="Arial" panose="020B0604020202020204" pitchFamily="34" charset="0"/>
              </a:rPr>
              <a:t>mockup</a:t>
            </a:r>
            <a:r>
              <a:rPr lang="it-IT" sz="1800" dirty="0">
                <a:latin typeface="Arial" panose="020B0604020202020204" pitchFamily="34" charset="0"/>
                <a:cs typeface="Arial" panose="020B0604020202020204" pitchFamily="34" charset="0"/>
              </a:rPr>
              <a:t> da zero, ma è possibile caricare immagini, che avete in precedenza disegnato con altri strumenti (a </a:t>
            </a:r>
            <a:r>
              <a:rPr lang="it-IT" sz="1800" b="1" dirty="0">
                <a:solidFill>
                  <a:srgbClr val="0033CC"/>
                </a:solidFill>
                <a:latin typeface="Arial" panose="020B0604020202020204" pitchFamily="34" charset="0"/>
                <a:cs typeface="Arial" panose="020B0604020202020204" pitchFamily="34" charset="0"/>
              </a:rPr>
              <a:t>mano libera</a:t>
            </a:r>
            <a:r>
              <a:rPr lang="it-IT" sz="1800" dirty="0">
                <a:latin typeface="Arial" panose="020B0604020202020204" pitchFamily="34" charset="0"/>
                <a:cs typeface="Arial" panose="020B0604020202020204" pitchFamily="34" charset="0"/>
              </a:rPr>
              <a:t> oppure con Photoshop, come preferite</a:t>
            </a:r>
            <a:r>
              <a:rPr lang="it-IT" sz="1800" dirty="0" smtClean="0">
                <a:latin typeface="Arial" panose="020B0604020202020204" pitchFamily="34" charset="0"/>
                <a:cs typeface="Arial" panose="020B0604020202020204" pitchFamily="34" charset="0"/>
              </a:rPr>
              <a:t>).</a:t>
            </a:r>
          </a:p>
          <a:p>
            <a:pPr algn="just"/>
            <a:r>
              <a:rPr lang="it-IT" sz="1800" dirty="0" smtClean="0">
                <a:latin typeface="Arial" panose="020B0604020202020204" pitchFamily="34" charset="0"/>
                <a:cs typeface="Arial" panose="020B0604020202020204" pitchFamily="34" charset="0"/>
              </a:rPr>
              <a:t>Dopo </a:t>
            </a:r>
            <a:r>
              <a:rPr lang="it-IT" sz="1800" dirty="0">
                <a:latin typeface="Arial" panose="020B0604020202020204" pitchFamily="34" charset="0"/>
                <a:cs typeface="Arial" panose="020B0604020202020204" pitchFamily="34" charset="0"/>
              </a:rPr>
              <a:t>aver caricato le vostre schermate, potrete collegarle tra di loro, creando così i vari link che vi permetteranno di realizzare un prototipo </a:t>
            </a:r>
            <a:r>
              <a:rPr lang="it-IT" sz="1800" dirty="0" smtClean="0">
                <a:latin typeface="Arial" panose="020B0604020202020204" pitchFamily="34" charset="0"/>
                <a:cs typeface="Arial" panose="020B0604020202020204" pitchFamily="34" charset="0"/>
              </a:rPr>
              <a:t>interattivo, testabile </a:t>
            </a:r>
            <a:r>
              <a:rPr lang="it-IT" sz="1800" dirty="0">
                <a:latin typeface="Arial" panose="020B0604020202020204" pitchFamily="34" charset="0"/>
                <a:cs typeface="Arial" panose="020B0604020202020204" pitchFamily="34" charset="0"/>
              </a:rPr>
              <a:t>direttamente dalla piattaforma</a:t>
            </a:r>
            <a:r>
              <a:rPr lang="it-IT" sz="1800" dirty="0" smtClean="0">
                <a:latin typeface="Arial" panose="020B0604020202020204" pitchFamily="34" charset="0"/>
                <a:cs typeface="Arial" panose="020B0604020202020204" pitchFamily="34" charset="0"/>
              </a:rPr>
              <a:t>.</a:t>
            </a:r>
            <a:endParaRPr lang="it-IT" sz="1800" b="1" dirty="0">
              <a:solidFill>
                <a:srgbClr val="0033CC"/>
              </a:solidFill>
              <a:latin typeface="Arial" panose="020B0604020202020204" pitchFamily="34" charset="0"/>
              <a:cs typeface="Arial" panose="020B0604020202020204" pitchFamily="34" charset="0"/>
            </a:endParaRPr>
          </a:p>
        </p:txBody>
      </p:sp>
      <p:pic>
        <p:nvPicPr>
          <p:cNvPr id="3074" name="Picture 2" descr="Invision mockup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9634" y="2331924"/>
            <a:ext cx="4897166" cy="2659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799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Che cos’è un’applicazione desktop?</a:t>
            </a:r>
            <a:endParaRPr lang="it-IT" sz="3600"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txBox="1">
            <a:spLocks/>
          </p:cNvSpPr>
          <p:nvPr/>
        </p:nvSpPr>
        <p:spPr>
          <a:xfrm>
            <a:off x="200025" y="1831028"/>
            <a:ext cx="6242339" cy="36873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base"/>
            <a:r>
              <a:rPr lang="it-IT" sz="2000" dirty="0">
                <a:latin typeface="Arial" panose="020B0604020202020204" pitchFamily="34" charset="0"/>
                <a:cs typeface="Arial" panose="020B0604020202020204" pitchFamily="34" charset="0"/>
              </a:rPr>
              <a:t>Talvolta, per quanto riguarda i computer desktop e i notebook, le </a:t>
            </a:r>
            <a:r>
              <a:rPr lang="it-IT" sz="2000" dirty="0" err="1">
                <a:latin typeface="Arial" panose="020B0604020202020204" pitchFamily="34" charset="0"/>
                <a:cs typeface="Arial" panose="020B0604020202020204" pitchFamily="34" charset="0"/>
              </a:rPr>
              <a:t>app</a:t>
            </a:r>
            <a:r>
              <a:rPr lang="it-IT" sz="2000" dirty="0">
                <a:latin typeface="Arial" panose="020B0604020202020204" pitchFamily="34" charset="0"/>
                <a:cs typeface="Arial" panose="020B0604020202020204" pitchFamily="34" charset="0"/>
              </a:rPr>
              <a:t> sono chiamate anche </a:t>
            </a:r>
            <a:r>
              <a:rPr lang="it-IT" sz="2000" b="1" i="1" dirty="0">
                <a:solidFill>
                  <a:srgbClr val="0033CC"/>
                </a:solidFill>
                <a:latin typeface="Arial" panose="020B0604020202020204" pitchFamily="34" charset="0"/>
                <a:cs typeface="Arial" panose="020B0604020202020204" pitchFamily="34" charset="0"/>
              </a:rPr>
              <a:t>applicazioni </a:t>
            </a:r>
            <a:r>
              <a:rPr lang="it-IT" sz="2000" b="1" i="1" dirty="0" smtClean="0">
                <a:solidFill>
                  <a:srgbClr val="0033CC"/>
                </a:solidFill>
                <a:latin typeface="Arial" panose="020B0604020202020204" pitchFamily="34" charset="0"/>
                <a:cs typeface="Arial" panose="020B0604020202020204" pitchFamily="34" charset="0"/>
              </a:rPr>
              <a:t>desktop</a:t>
            </a:r>
            <a:r>
              <a:rPr lang="it-IT" sz="2000" dirty="0" smtClean="0">
                <a:latin typeface="Arial" panose="020B0604020202020204" pitchFamily="34" charset="0"/>
                <a:cs typeface="Arial" panose="020B0604020202020204" pitchFamily="34" charset="0"/>
              </a:rPr>
              <a:t>.</a:t>
            </a:r>
          </a:p>
          <a:p>
            <a:pPr algn="just" fontAlgn="base"/>
            <a:r>
              <a:rPr lang="it-IT" sz="2000" dirty="0" smtClean="0">
                <a:latin typeface="Arial" panose="020B0604020202020204" pitchFamily="34" charset="0"/>
                <a:cs typeface="Arial" panose="020B0604020202020204" pitchFamily="34" charset="0"/>
              </a:rPr>
              <a:t>Di </a:t>
            </a:r>
            <a:r>
              <a:rPr lang="it-IT" sz="2000" dirty="0">
                <a:latin typeface="Arial" panose="020B0604020202020204" pitchFamily="34" charset="0"/>
                <a:cs typeface="Arial" panose="020B0604020202020204" pitchFamily="34" charset="0"/>
              </a:rPr>
              <a:t>applicazioni desktop ne esistono davvero tante </a:t>
            </a:r>
            <a:r>
              <a:rPr lang="it-IT" sz="2000" dirty="0" smtClean="0">
                <a:latin typeface="Arial" panose="020B0604020202020204" pitchFamily="34" charset="0"/>
                <a:cs typeface="Arial" panose="020B0604020202020204" pitchFamily="34" charset="0"/>
              </a:rPr>
              <a:t>e a </a:t>
            </a:r>
            <a:r>
              <a:rPr lang="it-IT" sz="2000" dirty="0">
                <a:latin typeface="Arial" panose="020B0604020202020204" pitchFamily="34" charset="0"/>
                <a:cs typeface="Arial" panose="020B0604020202020204" pitchFamily="34" charset="0"/>
              </a:rPr>
              <a:t>seconda dei casi, possono appartenere a una categoria piuttosto che a </a:t>
            </a:r>
            <a:r>
              <a:rPr lang="it-IT" sz="2000" dirty="0" smtClean="0">
                <a:latin typeface="Arial" panose="020B0604020202020204" pitchFamily="34" charset="0"/>
                <a:cs typeface="Arial" panose="020B0604020202020204" pitchFamily="34" charset="0"/>
              </a:rPr>
              <a:t>un’altra.</a:t>
            </a:r>
          </a:p>
          <a:p>
            <a:pPr algn="just" fontAlgn="base"/>
            <a:r>
              <a:rPr lang="it-IT" sz="2000" dirty="0" smtClean="0">
                <a:latin typeface="Arial" panose="020B0604020202020204" pitchFamily="34" charset="0"/>
                <a:cs typeface="Arial" panose="020B0604020202020204" pitchFamily="34" charset="0"/>
              </a:rPr>
              <a:t>In </a:t>
            </a:r>
            <a:r>
              <a:rPr lang="it-IT" sz="2000" dirty="0">
                <a:latin typeface="Arial" panose="020B0604020202020204" pitchFamily="34" charset="0"/>
                <a:cs typeface="Arial" panose="020B0604020202020204" pitchFamily="34" charset="0"/>
              </a:rPr>
              <a:t>generale, esistono delle </a:t>
            </a:r>
            <a:r>
              <a:rPr lang="it-IT" sz="2000" dirty="0" err="1">
                <a:latin typeface="Arial" panose="020B0604020202020204" pitchFamily="34" charset="0"/>
                <a:cs typeface="Arial" panose="020B0604020202020204" pitchFamily="34" charset="0"/>
              </a:rPr>
              <a:t>app</a:t>
            </a:r>
            <a:r>
              <a:rPr lang="it-IT" sz="2000" dirty="0">
                <a:latin typeface="Arial" panose="020B0604020202020204" pitchFamily="34" charset="0"/>
                <a:cs typeface="Arial" panose="020B0604020202020204" pitchFamily="34" charset="0"/>
              </a:rPr>
              <a:t> che offrono nel contempo più funzioni (come ad esempio l’antivirus) mentre altre, invece, sono capaci di fare soltanto una o due cose (come ad esempio la calcolatrice o il calendario). </a:t>
            </a:r>
            <a:endParaRPr lang="it-IT" sz="1600" dirty="0">
              <a:latin typeface="Arial" panose="020B0604020202020204" pitchFamily="34" charset="0"/>
              <a:cs typeface="Arial" panose="020B0604020202020204" pitchFamily="34" charset="0"/>
            </a:endParaRPr>
          </a:p>
        </p:txBody>
      </p:sp>
      <p:pic>
        <p:nvPicPr>
          <p:cNvPr id="3074" name="Picture 2" descr="Applicazioni web vs desktop: la scelta di Lumete (pt.1) - Lumete s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312" y="1974624"/>
            <a:ext cx="1955488" cy="1238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1340454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Cosa significa open source?</a:t>
            </a:r>
          </a:p>
        </p:txBody>
      </p:sp>
      <p:sp>
        <p:nvSpPr>
          <p:cNvPr id="6"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5" y="1831028"/>
            <a:ext cx="8743950" cy="3530681"/>
          </a:xfrm>
        </p:spPr>
        <p:txBody>
          <a:bodyPr>
            <a:noAutofit/>
          </a:bodyPr>
          <a:lstStyle/>
          <a:p>
            <a:pPr algn="just"/>
            <a:r>
              <a:rPr lang="it-IT" sz="1800" dirty="0">
                <a:latin typeface="Arial" panose="020B0604020202020204" pitchFamily="34" charset="0"/>
                <a:cs typeface="Arial" panose="020B0604020202020204" pitchFamily="34" charset="0"/>
              </a:rPr>
              <a:t>Originariamente, il termine </a:t>
            </a:r>
            <a:r>
              <a:rPr lang="it-IT" sz="1800" b="1" dirty="0">
                <a:solidFill>
                  <a:srgbClr val="0033CC"/>
                </a:solidFill>
                <a:latin typeface="Arial" panose="020B0604020202020204" pitchFamily="34" charset="0"/>
                <a:cs typeface="Arial" panose="020B0604020202020204" pitchFamily="34" charset="0"/>
              </a:rPr>
              <a:t>open source</a:t>
            </a:r>
            <a:r>
              <a:rPr lang="it-IT" sz="1800" dirty="0">
                <a:latin typeface="Arial" panose="020B0604020202020204" pitchFamily="34" charset="0"/>
                <a:cs typeface="Arial" panose="020B0604020202020204" pitchFamily="34" charset="0"/>
              </a:rPr>
              <a:t> si riferiva al software open source (OSS, da open source software). Il software open source è un codice progettato per essere accessibile pubblicamente. Chiunque può vederlo, modificarlo e distribuirlo secondo le proprie necessità.</a:t>
            </a:r>
          </a:p>
          <a:p>
            <a:pPr algn="just"/>
            <a:r>
              <a:rPr lang="it-IT" sz="1800" dirty="0">
                <a:latin typeface="Arial" panose="020B0604020202020204" pitchFamily="34" charset="0"/>
                <a:cs typeface="Arial" panose="020B0604020202020204" pitchFamily="34" charset="0"/>
              </a:rPr>
              <a:t>Viene sviluppato tramite un </a:t>
            </a:r>
            <a:r>
              <a:rPr lang="it-IT" sz="1800" b="1" dirty="0">
                <a:solidFill>
                  <a:srgbClr val="0033CC"/>
                </a:solidFill>
                <a:latin typeface="Arial" panose="020B0604020202020204" pitchFamily="34" charset="0"/>
                <a:cs typeface="Arial" panose="020B0604020202020204" pitchFamily="34" charset="0"/>
              </a:rPr>
              <a:t>approccio decentralizzato e collaborativo</a:t>
            </a:r>
            <a:r>
              <a:rPr lang="it-IT" sz="1800" dirty="0">
                <a:latin typeface="Arial" panose="020B0604020202020204" pitchFamily="34" charset="0"/>
                <a:cs typeface="Arial" panose="020B0604020202020204" pitchFamily="34" charset="0"/>
              </a:rPr>
              <a:t>, che si basa sulla "</a:t>
            </a:r>
            <a:r>
              <a:rPr lang="it-IT" sz="1800" dirty="0" err="1">
                <a:latin typeface="Arial" panose="020B0604020202020204" pitchFamily="34" charset="0"/>
                <a:cs typeface="Arial" panose="020B0604020202020204" pitchFamily="34" charset="0"/>
              </a:rPr>
              <a:t>peer</a:t>
            </a:r>
            <a:r>
              <a:rPr lang="it-IT" sz="1800" dirty="0">
                <a:latin typeface="Arial" panose="020B0604020202020204" pitchFamily="34" charset="0"/>
                <a:cs typeface="Arial" panose="020B0604020202020204" pitchFamily="34" charset="0"/>
              </a:rPr>
              <a:t> </a:t>
            </a:r>
            <a:r>
              <a:rPr lang="it-IT" sz="1800" dirty="0" err="1">
                <a:latin typeface="Arial" panose="020B0604020202020204" pitchFamily="34" charset="0"/>
                <a:cs typeface="Arial" panose="020B0604020202020204" pitchFamily="34" charset="0"/>
              </a:rPr>
              <a:t>review</a:t>
            </a:r>
            <a:r>
              <a:rPr lang="it-IT" sz="1800" dirty="0">
                <a:latin typeface="Arial" panose="020B0604020202020204" pitchFamily="34" charset="0"/>
                <a:cs typeface="Arial" panose="020B0604020202020204" pitchFamily="34" charset="0"/>
              </a:rPr>
              <a:t>", ovvero le revisioni condotte dai colleghi e professionisti IT, e sul lavoro della community. Poiché sviluppato dalle community e non da una singola azienda o individuo, il software open source risulta essere una soluzione più economica, flessibile e longeva rispetto ai software proprietari.</a:t>
            </a:r>
          </a:p>
          <a:p>
            <a:pPr algn="just"/>
            <a:r>
              <a:rPr lang="it-IT" sz="1800" dirty="0">
                <a:latin typeface="Arial" panose="020B0604020202020204" pitchFamily="34" charset="0"/>
                <a:cs typeface="Arial" panose="020B0604020202020204" pitchFamily="34" charset="0"/>
              </a:rPr>
              <a:t>Non più solo riferito alla produzione di software, l'open source è diventato il nuovo modello organizzativo basato su modalità di lavoro innovative</a:t>
            </a:r>
            <a:r>
              <a:rPr lang="it-IT" sz="1800" dirty="0" smtClean="0">
                <a:latin typeface="Arial" panose="020B0604020202020204" pitchFamily="34" charset="0"/>
                <a:cs typeface="Arial" panose="020B0604020202020204" pitchFamily="34" charset="0"/>
              </a:rPr>
              <a:t>.</a:t>
            </a:r>
            <a:endParaRPr lang="it-IT" sz="1800" b="1" dirty="0">
              <a:solidFill>
                <a:srgbClr val="00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20916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Progetti Open Source</a:t>
            </a:r>
            <a:endParaRPr lang="it-IT" sz="3600" b="1" dirty="0">
              <a:solidFill>
                <a:srgbClr val="FF0000"/>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5" y="1831028"/>
            <a:ext cx="6296025" cy="3530681"/>
          </a:xfrm>
        </p:spPr>
        <p:txBody>
          <a:bodyPr>
            <a:noAutofit/>
          </a:bodyPr>
          <a:lstStyle/>
          <a:p>
            <a:pPr algn="just"/>
            <a:r>
              <a:rPr lang="it-IT" sz="2000" b="1" dirty="0">
                <a:solidFill>
                  <a:srgbClr val="0033CC"/>
                </a:solidFill>
                <a:latin typeface="Arial" panose="020B0604020202020204" pitchFamily="34" charset="0"/>
                <a:cs typeface="Arial" panose="020B0604020202020204" pitchFamily="34" charset="0"/>
              </a:rPr>
              <a:t>io</a:t>
            </a:r>
            <a:r>
              <a:rPr lang="it-IT" sz="2000" dirty="0">
                <a:latin typeface="Arial" panose="020B0604020202020204" pitchFamily="34" charset="0"/>
                <a:cs typeface="Arial" panose="020B0604020202020204" pitchFamily="34" charset="0"/>
              </a:rPr>
              <a:t> è l’applicazione del Governo italiano che permetterà a tutti i cittadini di usare servizi pubblici nazionali e locali dal proprio smartphone in maniera semplice, moderna e </a:t>
            </a:r>
            <a:r>
              <a:rPr lang="it-IT" sz="2000" dirty="0" smtClean="0">
                <a:latin typeface="Arial" panose="020B0604020202020204" pitchFamily="34" charset="0"/>
                <a:cs typeface="Arial" panose="020B0604020202020204" pitchFamily="34" charset="0"/>
              </a:rPr>
              <a:t>sicura.</a:t>
            </a:r>
          </a:p>
          <a:p>
            <a:pPr algn="just"/>
            <a:r>
              <a:rPr lang="it-IT" sz="2000" dirty="0" smtClean="0">
                <a:latin typeface="Arial" panose="020B0604020202020204" pitchFamily="34" charset="0"/>
                <a:cs typeface="Arial" panose="020B0604020202020204" pitchFamily="34" charset="0"/>
              </a:rPr>
              <a:t>È </a:t>
            </a:r>
            <a:r>
              <a:rPr lang="it-IT" sz="2000" dirty="0">
                <a:latin typeface="Arial" panose="020B0604020202020204" pitchFamily="34" charset="0"/>
                <a:cs typeface="Arial" panose="020B0604020202020204" pitchFamily="34" charset="0"/>
              </a:rPr>
              <a:t>un </a:t>
            </a:r>
            <a:r>
              <a:rPr lang="it-IT" sz="2000" b="1" dirty="0">
                <a:solidFill>
                  <a:srgbClr val="0033CC"/>
                </a:solidFill>
                <a:latin typeface="Arial" panose="020B0604020202020204" pitchFamily="34" charset="0"/>
                <a:cs typeface="Arial" panose="020B0604020202020204" pitchFamily="34" charset="0"/>
              </a:rPr>
              <a:t>progetto Open Source</a:t>
            </a:r>
            <a:r>
              <a:rPr lang="it-IT" sz="2000" dirty="0">
                <a:latin typeface="Arial" panose="020B0604020202020204" pitchFamily="34" charset="0"/>
                <a:cs typeface="Arial" panose="020B0604020202020204" pitchFamily="34" charset="0"/>
              </a:rPr>
              <a:t> che </a:t>
            </a:r>
            <a:r>
              <a:rPr lang="it-IT" sz="2000" dirty="0" smtClean="0">
                <a:latin typeface="Arial" panose="020B0604020202020204" pitchFamily="34" charset="0"/>
                <a:cs typeface="Arial" panose="020B0604020202020204" pitchFamily="34" charset="0"/>
              </a:rPr>
              <a:t>cresce </a:t>
            </a:r>
            <a:r>
              <a:rPr lang="it-IT" sz="2000" dirty="0">
                <a:latin typeface="Arial" panose="020B0604020202020204" pitchFamily="34" charset="0"/>
                <a:cs typeface="Arial" panose="020B0604020202020204" pitchFamily="34" charset="0"/>
              </a:rPr>
              <a:t>di giorno in giorno, coinvolgendo enti e servizi diversi</a:t>
            </a:r>
            <a:r>
              <a:rPr lang="it-IT" sz="2000" dirty="0" smtClean="0">
                <a:latin typeface="Arial" panose="020B0604020202020204" pitchFamily="34" charset="0"/>
                <a:cs typeface="Arial" panose="020B0604020202020204" pitchFamily="34" charset="0"/>
              </a:rPr>
              <a:t>.</a:t>
            </a:r>
          </a:p>
          <a:p>
            <a:pPr algn="just"/>
            <a:r>
              <a:rPr lang="it-IT" sz="2000" dirty="0" smtClean="0">
                <a:latin typeface="Arial" panose="020B0604020202020204" pitchFamily="34" charset="0"/>
                <a:cs typeface="Arial" panose="020B0604020202020204" pitchFamily="34" charset="0"/>
              </a:rPr>
              <a:t>Realizzata </a:t>
            </a:r>
            <a:r>
              <a:rPr lang="it-IT" sz="2000" dirty="0">
                <a:latin typeface="Arial" panose="020B0604020202020204" pitchFamily="34" charset="0"/>
                <a:cs typeface="Arial" panose="020B0604020202020204" pitchFamily="34" charset="0"/>
              </a:rPr>
              <a:t>dal Dipartimento per la trasformazione digitale, in collaborazione con </a:t>
            </a:r>
            <a:r>
              <a:rPr lang="it-IT" sz="2000" dirty="0" err="1">
                <a:latin typeface="Arial" panose="020B0604020202020204" pitchFamily="34" charset="0"/>
                <a:cs typeface="Arial" panose="020B0604020202020204" pitchFamily="34" charset="0"/>
              </a:rPr>
              <a:t>PagoPA</a:t>
            </a:r>
            <a:r>
              <a:rPr lang="it-IT" sz="2000" dirty="0">
                <a:latin typeface="Arial" panose="020B0604020202020204" pitchFamily="34" charset="0"/>
                <a:cs typeface="Arial" panose="020B0604020202020204" pitchFamily="34" charset="0"/>
              </a:rPr>
              <a:t> S.p.A. e diversi volontari che hanno collaborato allo sviluppo, con l'obiettivo di rendere i servizi delle pubbliche amministrazioni accessibili ai cittadini su un'unica piattaforma</a:t>
            </a:r>
            <a:r>
              <a:rPr lang="it-IT" sz="2000" dirty="0" smtClean="0">
                <a:latin typeface="Arial" panose="020B0604020202020204" pitchFamily="34" charset="0"/>
                <a:cs typeface="Arial" panose="020B0604020202020204" pitchFamily="34" charset="0"/>
              </a:rPr>
              <a:t>.</a:t>
            </a:r>
            <a:endParaRPr lang="it-IT" sz="2000" dirty="0">
              <a:latin typeface="Arial" panose="020B0604020202020204" pitchFamily="34" charset="0"/>
              <a:cs typeface="Arial" panose="020B0604020202020204" pitchFamily="34" charset="0"/>
            </a:endParaRPr>
          </a:p>
        </p:txBody>
      </p:sp>
      <p:pic>
        <p:nvPicPr>
          <p:cNvPr id="3082" name="Picture 10" descr="https://www.grey-panthers.it/wp-content/uploads/2019/03/app-i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6871" y="1947862"/>
            <a:ext cx="2301417" cy="129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2454524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Come contribuire</a:t>
            </a:r>
            <a:endParaRPr lang="it-IT" sz="3600" b="1" dirty="0">
              <a:solidFill>
                <a:srgbClr val="FF0000"/>
              </a:solidFill>
              <a:latin typeface="Arial" panose="020B0604020202020204" pitchFamily="34" charset="0"/>
              <a:cs typeface="Arial" panose="020B0604020202020204" pitchFamily="34" charset="0"/>
            </a:endParaRPr>
          </a:p>
        </p:txBody>
      </p:sp>
      <p:sp>
        <p:nvSpPr>
          <p:cNvPr id="2" name="Segnaposto contenuto 1"/>
          <p:cNvSpPr>
            <a:spLocks noGrp="1"/>
          </p:cNvSpPr>
          <p:nvPr>
            <p:ph idx="1"/>
          </p:nvPr>
        </p:nvSpPr>
        <p:spPr/>
        <p:txBody>
          <a:bodyPr/>
          <a:lstStyle/>
          <a:p>
            <a:endParaRPr lang="it-IT"/>
          </a:p>
        </p:txBody>
      </p:sp>
      <p:pic>
        <p:nvPicPr>
          <p:cNvPr id="3" name="Immagine 2"/>
          <p:cNvPicPr>
            <a:picLocks noChangeAspect="1"/>
          </p:cNvPicPr>
          <p:nvPr/>
        </p:nvPicPr>
        <p:blipFill rotWithShape="1">
          <a:blip r:embed="rId3"/>
          <a:srcRect l="3010" r="3012"/>
          <a:stretch/>
        </p:blipFill>
        <p:spPr>
          <a:xfrm>
            <a:off x="123825" y="1945328"/>
            <a:ext cx="8896350" cy="3445591"/>
          </a:xfrm>
          <a:prstGeom prst="rect">
            <a:avLst/>
          </a:prstGeom>
        </p:spPr>
      </p:pic>
    </p:spTree>
    <p:extLst>
      <p:ext uri="{BB962C8B-B14F-4D97-AF65-F5344CB8AC3E}">
        <p14:creationId xmlns:p14="http://schemas.microsoft.com/office/powerpoint/2010/main" val="9316502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err="1" smtClean="0">
                <a:solidFill>
                  <a:srgbClr val="FF0000"/>
                </a:solidFill>
                <a:latin typeface="Arial" panose="020B0604020202020204" pitchFamily="34" charset="0"/>
                <a:cs typeface="Arial" panose="020B0604020202020204" pitchFamily="34" charset="0"/>
              </a:rPr>
              <a:t>GitHub</a:t>
            </a:r>
            <a:endParaRPr lang="it-IT" sz="3600" b="1" dirty="0">
              <a:solidFill>
                <a:srgbClr val="FF0000"/>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5" y="1831028"/>
            <a:ext cx="6296025" cy="3530681"/>
          </a:xfrm>
        </p:spPr>
        <p:txBody>
          <a:bodyPr>
            <a:noAutofit/>
          </a:bodyPr>
          <a:lstStyle/>
          <a:p>
            <a:pPr marL="0" indent="0" algn="just">
              <a:buNone/>
            </a:pPr>
            <a:r>
              <a:rPr lang="it-IT" sz="1800" b="1" dirty="0" err="1">
                <a:solidFill>
                  <a:srgbClr val="0033CC"/>
                </a:solidFill>
                <a:latin typeface="Arial" panose="020B0604020202020204" pitchFamily="34" charset="0"/>
                <a:cs typeface="Arial" panose="020B0604020202020204" pitchFamily="34" charset="0"/>
              </a:rPr>
              <a:t>GitHub</a:t>
            </a:r>
            <a:r>
              <a:rPr lang="it-IT" sz="1800" dirty="0">
                <a:latin typeface="Arial" panose="020B0604020202020204" pitchFamily="34" charset="0"/>
                <a:cs typeface="Arial" panose="020B0604020202020204" pitchFamily="34" charset="0"/>
              </a:rPr>
              <a:t> è un servizio di hosting per progetti </a:t>
            </a:r>
            <a:r>
              <a:rPr lang="it-IT" sz="1800" dirty="0" smtClean="0">
                <a:latin typeface="Arial" panose="020B0604020202020204" pitchFamily="34" charset="0"/>
                <a:cs typeface="Arial" panose="020B0604020202020204" pitchFamily="34" charset="0"/>
              </a:rPr>
              <a:t>software</a:t>
            </a:r>
            <a:endParaRPr lang="it-IT" sz="1800" dirty="0" smtClean="0">
              <a:latin typeface="Arial" panose="020B0604020202020204" pitchFamily="34" charset="0"/>
              <a:cs typeface="Arial" panose="020B0604020202020204" pitchFamily="34" charset="0"/>
            </a:endParaRPr>
          </a:p>
          <a:p>
            <a:pPr algn="just"/>
            <a:r>
              <a:rPr lang="it-IT" sz="1800" dirty="0">
                <a:latin typeface="Arial" panose="020B0604020202020204" pitchFamily="34" charset="0"/>
                <a:cs typeface="Arial" panose="020B0604020202020204" pitchFamily="34" charset="0"/>
              </a:rPr>
              <a:t>Il sito è principalmente utilizzato dagli sviluppatori, che caricano il codice sorgente dei loro programmi e lo rendono scaricabile dagli </a:t>
            </a:r>
            <a:r>
              <a:rPr lang="it-IT" sz="1800" dirty="0" smtClean="0">
                <a:latin typeface="Arial" panose="020B0604020202020204" pitchFamily="34" charset="0"/>
                <a:cs typeface="Arial" panose="020B0604020202020204" pitchFamily="34" charset="0"/>
              </a:rPr>
              <a:t>utenti.</a:t>
            </a:r>
          </a:p>
          <a:p>
            <a:pPr algn="just"/>
            <a:r>
              <a:rPr lang="it-IT" sz="1800" dirty="0" smtClean="0">
                <a:latin typeface="Arial" panose="020B0604020202020204" pitchFamily="34" charset="0"/>
                <a:cs typeface="Arial" panose="020B0604020202020204" pitchFamily="34" charset="0"/>
              </a:rPr>
              <a:t>Questi </a:t>
            </a:r>
            <a:r>
              <a:rPr lang="it-IT" sz="1800" dirty="0">
                <a:latin typeface="Arial" panose="020B0604020202020204" pitchFamily="34" charset="0"/>
                <a:cs typeface="Arial" panose="020B0604020202020204" pitchFamily="34" charset="0"/>
              </a:rPr>
              <a:t>ultimi possono interagire con lo sviluppatore tramite un sistema di </a:t>
            </a:r>
            <a:r>
              <a:rPr lang="it-IT" sz="1800" dirty="0" err="1">
                <a:latin typeface="Arial" panose="020B0604020202020204" pitchFamily="34" charset="0"/>
                <a:cs typeface="Arial" panose="020B0604020202020204" pitchFamily="34" charset="0"/>
              </a:rPr>
              <a:t>issue</a:t>
            </a:r>
            <a:r>
              <a:rPr lang="it-IT" sz="1800" dirty="0">
                <a:latin typeface="Arial" panose="020B0604020202020204" pitchFamily="34" charset="0"/>
                <a:cs typeface="Arial" panose="020B0604020202020204" pitchFamily="34" charset="0"/>
              </a:rPr>
              <a:t> </a:t>
            </a:r>
            <a:r>
              <a:rPr lang="it-IT" sz="1800" dirty="0" err="1">
                <a:latin typeface="Arial" panose="020B0604020202020204" pitchFamily="34" charset="0"/>
                <a:cs typeface="Arial" panose="020B0604020202020204" pitchFamily="34" charset="0"/>
              </a:rPr>
              <a:t>tracking</a:t>
            </a:r>
            <a:r>
              <a:rPr lang="it-IT" sz="1800" dirty="0">
                <a:latin typeface="Arial" panose="020B0604020202020204" pitchFamily="34" charset="0"/>
                <a:cs typeface="Arial" panose="020B0604020202020204" pitchFamily="34" charset="0"/>
              </a:rPr>
              <a:t>, pull </a:t>
            </a:r>
            <a:r>
              <a:rPr lang="it-IT" sz="1800" dirty="0" err="1">
                <a:latin typeface="Arial" panose="020B0604020202020204" pitchFamily="34" charset="0"/>
                <a:cs typeface="Arial" panose="020B0604020202020204" pitchFamily="34" charset="0"/>
              </a:rPr>
              <a:t>request</a:t>
            </a:r>
            <a:r>
              <a:rPr lang="it-IT" sz="1800" dirty="0">
                <a:latin typeface="Arial" panose="020B0604020202020204" pitchFamily="34" charset="0"/>
                <a:cs typeface="Arial" panose="020B0604020202020204" pitchFamily="34" charset="0"/>
              </a:rPr>
              <a:t> e commenti che permette di migliorare il codice del </a:t>
            </a:r>
            <a:r>
              <a:rPr lang="it-IT" sz="1800" dirty="0" err="1">
                <a:latin typeface="Arial" panose="020B0604020202020204" pitchFamily="34" charset="0"/>
                <a:cs typeface="Arial" panose="020B0604020202020204" pitchFamily="34" charset="0"/>
              </a:rPr>
              <a:t>repository</a:t>
            </a:r>
            <a:r>
              <a:rPr lang="it-IT" sz="1800" dirty="0">
                <a:latin typeface="Arial" panose="020B0604020202020204" pitchFamily="34" charset="0"/>
                <a:cs typeface="Arial" panose="020B0604020202020204" pitchFamily="34" charset="0"/>
              </a:rPr>
              <a:t> risolvendo bug o aggiungendo funzionalità</a:t>
            </a:r>
            <a:r>
              <a:rPr lang="it-IT" sz="1800" dirty="0" smtClean="0">
                <a:latin typeface="Arial" panose="020B0604020202020204" pitchFamily="34" charset="0"/>
                <a:cs typeface="Arial" panose="020B0604020202020204" pitchFamily="34" charset="0"/>
              </a:rPr>
              <a:t>.</a:t>
            </a:r>
          </a:p>
          <a:p>
            <a:pPr algn="just"/>
            <a:r>
              <a:rPr lang="it-IT" sz="1800" dirty="0" smtClean="0">
                <a:latin typeface="Arial" panose="020B0604020202020204" pitchFamily="34" charset="0"/>
                <a:cs typeface="Arial" panose="020B0604020202020204" pitchFamily="34" charset="0"/>
              </a:rPr>
              <a:t>Inoltre </a:t>
            </a:r>
            <a:r>
              <a:rPr lang="it-IT" sz="1800" dirty="0" err="1">
                <a:latin typeface="Arial" panose="020B0604020202020204" pitchFamily="34" charset="0"/>
                <a:cs typeface="Arial" panose="020B0604020202020204" pitchFamily="34" charset="0"/>
              </a:rPr>
              <a:t>Github</a:t>
            </a:r>
            <a:r>
              <a:rPr lang="it-IT" sz="1800" dirty="0">
                <a:latin typeface="Arial" panose="020B0604020202020204" pitchFamily="34" charset="0"/>
                <a:cs typeface="Arial" panose="020B0604020202020204" pitchFamily="34" charset="0"/>
              </a:rPr>
              <a:t> elabora dettagliate pagine che riassumono come gli sviluppatori lavorano sulle varie versioni dei </a:t>
            </a:r>
            <a:r>
              <a:rPr lang="it-IT" sz="1800" dirty="0" err="1">
                <a:latin typeface="Arial" panose="020B0604020202020204" pitchFamily="34" charset="0"/>
                <a:cs typeface="Arial" panose="020B0604020202020204" pitchFamily="34" charset="0"/>
              </a:rPr>
              <a:t>repository</a:t>
            </a:r>
            <a:r>
              <a:rPr lang="it-IT" sz="1800" dirty="0" smtClean="0">
                <a:latin typeface="Arial" panose="020B0604020202020204" pitchFamily="34" charset="0"/>
                <a:cs typeface="Arial" panose="020B0604020202020204" pitchFamily="34" charset="0"/>
              </a:rPr>
              <a:t>.</a:t>
            </a:r>
            <a:endParaRPr lang="it-IT" sz="1800" dirty="0">
              <a:latin typeface="Arial" panose="020B0604020202020204" pitchFamily="34" charset="0"/>
              <a:cs typeface="Arial" panose="020B0604020202020204" pitchFamily="34" charset="0"/>
            </a:endParaRPr>
          </a:p>
        </p:txBody>
      </p:sp>
      <p:pic>
        <p:nvPicPr>
          <p:cNvPr id="4098" name="Picture 2" descr="GitHub - Informatica e telecomunicazioni IISS Fermi Aragona"/>
          <p:cNvPicPr>
            <a:picLocks noChangeAspect="1" noChangeArrowheads="1"/>
          </p:cNvPicPr>
          <p:nvPr/>
        </p:nvPicPr>
        <p:blipFill rotWithShape="1">
          <a:blip r:embed="rId3">
            <a:extLst>
              <a:ext uri="{28A0092B-C50C-407E-A947-70E740481C1C}">
                <a14:useLocalDpi xmlns:a14="http://schemas.microsoft.com/office/drawing/2010/main" val="0"/>
              </a:ext>
            </a:extLst>
          </a:blip>
          <a:srcRect l="19981" r="16876"/>
          <a:stretch/>
        </p:blipFill>
        <p:spPr bwMode="auto">
          <a:xfrm>
            <a:off x="6705602" y="2092325"/>
            <a:ext cx="2058438" cy="18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227424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err="1" smtClean="0">
                <a:solidFill>
                  <a:srgbClr val="FF0000"/>
                </a:solidFill>
                <a:latin typeface="Arial" panose="020B0604020202020204" pitchFamily="34" charset="0"/>
                <a:cs typeface="Arial" panose="020B0604020202020204" pitchFamily="34" charset="0"/>
              </a:rPr>
              <a:t>Repository</a:t>
            </a:r>
            <a:r>
              <a:rPr lang="it-IT" sz="3600" b="1" dirty="0" smtClean="0">
                <a:solidFill>
                  <a:srgbClr val="FF0000"/>
                </a:solidFill>
                <a:latin typeface="Arial" panose="020B0604020202020204" pitchFamily="34" charset="0"/>
                <a:cs typeface="Arial" panose="020B0604020202020204" pitchFamily="34" charset="0"/>
              </a:rPr>
              <a:t> </a:t>
            </a:r>
            <a:r>
              <a:rPr lang="it-IT" sz="3600" b="1" dirty="0" err="1">
                <a:solidFill>
                  <a:srgbClr val="FF0000"/>
                </a:solidFill>
                <a:latin typeface="Arial" panose="020B0604020202020204" pitchFamily="34" charset="0"/>
                <a:cs typeface="Arial" panose="020B0604020202020204" pitchFamily="34" charset="0"/>
              </a:rPr>
              <a:t>GitHub</a:t>
            </a:r>
            <a:endParaRPr lang="it-IT" sz="3600" b="1" dirty="0">
              <a:solidFill>
                <a:srgbClr val="FF0000"/>
              </a:solidFill>
              <a:latin typeface="Arial" panose="020B0604020202020204" pitchFamily="34" charset="0"/>
              <a:cs typeface="Arial" panose="020B0604020202020204" pitchFamily="34" charset="0"/>
            </a:endParaRPr>
          </a:p>
        </p:txBody>
      </p:sp>
      <p:pic>
        <p:nvPicPr>
          <p:cNvPr id="3" name="Immagine 2"/>
          <p:cNvPicPr>
            <a:picLocks noChangeAspect="1"/>
          </p:cNvPicPr>
          <p:nvPr/>
        </p:nvPicPr>
        <p:blipFill>
          <a:blip r:embed="rId3"/>
          <a:stretch>
            <a:fillRect/>
          </a:stretch>
        </p:blipFill>
        <p:spPr>
          <a:xfrm>
            <a:off x="2624461" y="1831028"/>
            <a:ext cx="4033514" cy="3795811"/>
          </a:xfrm>
          <a:prstGeom prst="rect">
            <a:avLst/>
          </a:prstGeom>
        </p:spPr>
      </p:pic>
    </p:spTree>
    <p:extLst>
      <p:ext uri="{BB962C8B-B14F-4D97-AF65-F5344CB8AC3E}">
        <p14:creationId xmlns:p14="http://schemas.microsoft.com/office/powerpoint/2010/main" val="292836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ttangolo 2">
            <a:extLst>
              <a:ext uri="{FF2B5EF4-FFF2-40B4-BE49-F238E27FC236}">
                <a16:creationId xmlns:a16="http://schemas.microsoft.com/office/drawing/2014/main" id="{519EFBFD-6419-C748-A718-5B251A4F93FF}"/>
              </a:ext>
            </a:extLst>
          </p:cNvPr>
          <p:cNvSpPr>
            <a:spLocks noChangeArrowheads="1"/>
          </p:cNvSpPr>
          <p:nvPr/>
        </p:nvSpPr>
        <p:spPr bwMode="auto">
          <a:xfrm>
            <a:off x="1187624" y="2752909"/>
            <a:ext cx="7265987"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it-IT" sz="3500" b="1" dirty="0">
                <a:solidFill>
                  <a:schemeClr val="bg1"/>
                </a:solidFill>
                <a:latin typeface="Calibri" charset="0"/>
                <a:ea typeface="Calibri" charset="0"/>
                <a:cs typeface="Calibri" charset="0"/>
              </a:rPr>
              <a:t>Grazie per l’attenzione!</a:t>
            </a:r>
          </a:p>
          <a:p>
            <a:endParaRPr lang="it-IT" sz="3500" b="1" dirty="0">
              <a:solidFill>
                <a:schemeClr val="bg1"/>
              </a:solidFill>
              <a:latin typeface="Calibri" charset="0"/>
              <a:ea typeface="Calibri" charset="0"/>
              <a:cs typeface="Calibri" charset="0"/>
            </a:endParaRPr>
          </a:p>
          <a:p>
            <a:r>
              <a:rPr lang="it-IT" dirty="0" smtClean="0">
                <a:solidFill>
                  <a:srgbClr val="E4C964"/>
                </a:solidFill>
                <a:latin typeface="Calibri" charset="0"/>
                <a:ea typeface="Calibri" charset="0"/>
                <a:cs typeface="Calibri" charset="0"/>
              </a:rPr>
              <a:t>carmineabate1980@gmail.com</a:t>
            </a:r>
            <a:endParaRPr lang="it-IT" sz="1200" i="1" dirty="0">
              <a:solidFill>
                <a:srgbClr val="E4C964"/>
              </a:solidFill>
              <a:latin typeface="Calibri" charset="0"/>
              <a:ea typeface="Calibri" charset="0"/>
              <a:cs typeface="Calibri" charset="0"/>
            </a:endParaRPr>
          </a:p>
        </p:txBody>
      </p:sp>
    </p:spTree>
    <p:extLst>
      <p:ext uri="{BB962C8B-B14F-4D97-AF65-F5344CB8AC3E}">
        <p14:creationId xmlns:p14="http://schemas.microsoft.com/office/powerpoint/2010/main" val="3696487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Applicazioni </a:t>
            </a:r>
            <a:r>
              <a:rPr lang="it-IT" sz="3600" b="1" dirty="0">
                <a:solidFill>
                  <a:srgbClr val="FF0000"/>
                </a:solidFill>
                <a:latin typeface="Arial" panose="020B0604020202020204" pitchFamily="34" charset="0"/>
                <a:cs typeface="Arial" panose="020B0604020202020204" pitchFamily="34" charset="0"/>
              </a:rPr>
              <a:t>desktop</a:t>
            </a:r>
          </a:p>
        </p:txBody>
      </p:sp>
      <p:sp>
        <p:nvSpPr>
          <p:cNvPr id="5" name="Segnaposto contenuto 2">
            <a:extLst>
              <a:ext uri="{FF2B5EF4-FFF2-40B4-BE49-F238E27FC236}">
                <a16:creationId xmlns:a16="http://schemas.microsoft.com/office/drawing/2014/main" id="{9C9E7456-B5BC-1F40-A7CF-16741082E5BD}"/>
              </a:ext>
            </a:extLst>
          </p:cNvPr>
          <p:cNvSpPr txBox="1">
            <a:spLocks/>
          </p:cNvSpPr>
          <p:nvPr/>
        </p:nvSpPr>
        <p:spPr>
          <a:xfrm>
            <a:off x="200025" y="1831028"/>
            <a:ext cx="8727843" cy="36873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it-IT" sz="1800" dirty="0">
                <a:latin typeface="Arial" panose="020B0604020202020204" pitchFamily="34" charset="0"/>
                <a:cs typeface="Arial" panose="020B0604020202020204" pitchFamily="34" charset="0"/>
              </a:rPr>
              <a:t>Ecco, comunque, alcuni esempi di applicazioni desktop che vengono usate più di </a:t>
            </a:r>
            <a:r>
              <a:rPr lang="it-IT" sz="1800" dirty="0" smtClean="0">
                <a:latin typeface="Arial" panose="020B0604020202020204" pitchFamily="34" charset="0"/>
                <a:cs typeface="Arial" panose="020B0604020202020204" pitchFamily="34" charset="0"/>
              </a:rPr>
              <a:t>frequente:</a:t>
            </a:r>
          </a:p>
          <a:p>
            <a:pPr algn="just" fontAlgn="base"/>
            <a:r>
              <a:rPr lang="it-IT" sz="1800" dirty="0" smtClean="0">
                <a:latin typeface="Arial" panose="020B0604020202020204" pitchFamily="34" charset="0"/>
                <a:cs typeface="Arial" panose="020B0604020202020204" pitchFamily="34" charset="0"/>
              </a:rPr>
              <a:t>le </a:t>
            </a:r>
            <a:r>
              <a:rPr lang="it-IT" sz="1800" dirty="0" err="1">
                <a:latin typeface="Arial" panose="020B0604020202020204" pitchFamily="34" charset="0"/>
                <a:cs typeface="Arial" panose="020B0604020202020204" pitchFamily="34" charset="0"/>
              </a:rPr>
              <a:t>app</a:t>
            </a:r>
            <a:r>
              <a:rPr lang="it-IT" sz="1800" dirty="0">
                <a:latin typeface="Arial" panose="020B0604020202020204" pitchFamily="34" charset="0"/>
                <a:cs typeface="Arial" panose="020B0604020202020204" pitchFamily="34" charset="0"/>
              </a:rPr>
              <a:t> conosciute come </a:t>
            </a:r>
            <a:r>
              <a:rPr lang="it-IT" sz="1800" b="1" i="1" dirty="0">
                <a:solidFill>
                  <a:srgbClr val="0033CC"/>
                </a:solidFill>
                <a:latin typeface="Arial" panose="020B0604020202020204" pitchFamily="34" charset="0"/>
                <a:cs typeface="Arial" panose="020B0604020202020204" pitchFamily="34" charset="0"/>
              </a:rPr>
              <a:t>elaboratori di testi</a:t>
            </a:r>
            <a:r>
              <a:rPr lang="it-IT" sz="1800" dirty="0">
                <a:latin typeface="Arial" panose="020B0604020202020204" pitchFamily="34" charset="0"/>
                <a:cs typeface="Arial" panose="020B0604020202020204" pitchFamily="34" charset="0"/>
              </a:rPr>
              <a:t>, come ad esempio </a:t>
            </a:r>
            <a:r>
              <a:rPr lang="it-IT" sz="1800" dirty="0" smtClean="0">
                <a:latin typeface="Arial" panose="020B0604020202020204" pitchFamily="34" charset="0"/>
                <a:cs typeface="Arial" panose="020B0604020202020204" pitchFamily="34" charset="0"/>
              </a:rPr>
              <a:t>Word, </a:t>
            </a:r>
            <a:r>
              <a:rPr lang="it-IT" sz="1800" dirty="0">
                <a:latin typeface="Arial" panose="020B0604020202020204" pitchFamily="34" charset="0"/>
                <a:cs typeface="Arial" panose="020B0604020202020204" pitchFamily="34" charset="0"/>
              </a:rPr>
              <a:t>che consentono di “trasformare” il computer in una sorta di macchina da scrivere mediante la quale è possibile creare testi anche molto </a:t>
            </a:r>
            <a:r>
              <a:rPr lang="it-IT" sz="1800" dirty="0" smtClean="0">
                <a:latin typeface="Arial" panose="020B0604020202020204" pitchFamily="34" charset="0"/>
                <a:cs typeface="Arial" panose="020B0604020202020204" pitchFamily="34" charset="0"/>
              </a:rPr>
              <a:t>complessi;</a:t>
            </a:r>
          </a:p>
          <a:p>
            <a:pPr algn="just" fontAlgn="base"/>
            <a:r>
              <a:rPr lang="it-IT" sz="1800" dirty="0" smtClean="0">
                <a:latin typeface="Arial" panose="020B0604020202020204" pitchFamily="34" charset="0"/>
                <a:cs typeface="Arial" panose="020B0604020202020204" pitchFamily="34" charset="0"/>
              </a:rPr>
              <a:t>le </a:t>
            </a:r>
            <a:r>
              <a:rPr lang="it-IT" sz="1800" dirty="0" err="1">
                <a:latin typeface="Arial" panose="020B0604020202020204" pitchFamily="34" charset="0"/>
                <a:cs typeface="Arial" panose="020B0604020202020204" pitchFamily="34" charset="0"/>
              </a:rPr>
              <a:t>app</a:t>
            </a:r>
            <a:r>
              <a:rPr lang="it-IT" sz="1800" dirty="0">
                <a:latin typeface="Arial" panose="020B0604020202020204" pitchFamily="34" charset="0"/>
                <a:cs typeface="Arial" panose="020B0604020202020204" pitchFamily="34" charset="0"/>
              </a:rPr>
              <a:t> che permettono di navigare su Internet, chiamate in gergo </a:t>
            </a:r>
            <a:r>
              <a:rPr lang="it-IT" sz="1800" b="1" dirty="0" smtClean="0">
                <a:solidFill>
                  <a:srgbClr val="0033CC"/>
                </a:solidFill>
                <a:latin typeface="Arial" panose="020B0604020202020204" pitchFamily="34" charset="0"/>
                <a:cs typeface="Arial" panose="020B0604020202020204" pitchFamily="34" charset="0"/>
              </a:rPr>
              <a:t>browser</a:t>
            </a:r>
            <a:r>
              <a:rPr lang="it-IT" sz="1800" dirty="0" smtClean="0">
                <a:latin typeface="Arial" panose="020B0604020202020204" pitchFamily="34" charset="0"/>
                <a:cs typeface="Arial" panose="020B0604020202020204" pitchFamily="34" charset="0"/>
              </a:rPr>
              <a:t>, </a:t>
            </a:r>
            <a:r>
              <a:rPr lang="it-IT" sz="1800" dirty="0">
                <a:latin typeface="Arial" panose="020B0604020202020204" pitchFamily="34" charset="0"/>
                <a:cs typeface="Arial" panose="020B0604020202020204" pitchFamily="34" charset="0"/>
              </a:rPr>
              <a:t>come ad esempio Microsoft Internet </a:t>
            </a:r>
            <a:r>
              <a:rPr lang="it-IT" sz="1800" dirty="0" smtClean="0">
                <a:latin typeface="Arial" panose="020B0604020202020204" pitchFamily="34" charset="0"/>
                <a:cs typeface="Arial" panose="020B0604020202020204" pitchFamily="34" charset="0"/>
              </a:rPr>
              <a:t>Explorer,</a:t>
            </a:r>
            <a:r>
              <a:rPr lang="it-IT" sz="1800" dirty="0">
                <a:latin typeface="Arial" panose="020B0604020202020204" pitchFamily="34" charset="0"/>
                <a:cs typeface="Arial" panose="020B0604020202020204" pitchFamily="34" charset="0"/>
              </a:rPr>
              <a:t> Google </a:t>
            </a:r>
            <a:r>
              <a:rPr lang="it-IT" sz="1800" dirty="0" err="1">
                <a:latin typeface="Arial" panose="020B0604020202020204" pitchFamily="34" charset="0"/>
                <a:cs typeface="Arial" panose="020B0604020202020204" pitchFamily="34" charset="0"/>
              </a:rPr>
              <a:t>Chrome</a:t>
            </a:r>
            <a:r>
              <a:rPr lang="it-IT" sz="1800" dirty="0">
                <a:latin typeface="Arial" panose="020B0604020202020204" pitchFamily="34" charset="0"/>
                <a:cs typeface="Arial" panose="020B0604020202020204" pitchFamily="34" charset="0"/>
              </a:rPr>
              <a:t> </a:t>
            </a:r>
            <a:r>
              <a:rPr lang="it-IT" sz="1800" dirty="0" smtClean="0">
                <a:latin typeface="Arial" panose="020B0604020202020204" pitchFamily="34" charset="0"/>
                <a:cs typeface="Arial" panose="020B0604020202020204" pitchFamily="34" charset="0"/>
              </a:rPr>
              <a:t> </a:t>
            </a:r>
            <a:r>
              <a:rPr lang="it-IT" sz="1800" dirty="0">
                <a:latin typeface="Arial" panose="020B0604020202020204" pitchFamily="34" charset="0"/>
                <a:cs typeface="Arial" panose="020B0604020202020204" pitchFamily="34" charset="0"/>
              </a:rPr>
              <a:t>o </a:t>
            </a:r>
            <a:r>
              <a:rPr lang="it-IT" sz="1800" dirty="0" err="1">
                <a:latin typeface="Arial" panose="020B0604020202020204" pitchFamily="34" charset="0"/>
                <a:cs typeface="Arial" panose="020B0604020202020204" pitchFamily="34" charset="0"/>
              </a:rPr>
              <a:t>Mozilla</a:t>
            </a:r>
            <a:r>
              <a:rPr lang="it-IT" sz="1800" dirty="0">
                <a:latin typeface="Arial" panose="020B0604020202020204" pitchFamily="34" charset="0"/>
                <a:cs typeface="Arial" panose="020B0604020202020204" pitchFamily="34" charset="0"/>
              </a:rPr>
              <a:t> </a:t>
            </a:r>
            <a:r>
              <a:rPr lang="it-IT" sz="1800" dirty="0" err="1" smtClean="0">
                <a:latin typeface="Arial" panose="020B0604020202020204" pitchFamily="34" charset="0"/>
                <a:cs typeface="Arial" panose="020B0604020202020204" pitchFamily="34" charset="0"/>
              </a:rPr>
              <a:t>Firefox</a:t>
            </a:r>
            <a:r>
              <a:rPr lang="it-IT" sz="1800" dirty="0" smtClean="0">
                <a:latin typeface="Arial" panose="020B0604020202020204" pitchFamily="34" charset="0"/>
                <a:cs typeface="Arial" panose="020B0604020202020204" pitchFamily="34" charset="0"/>
              </a:rPr>
              <a:t>;</a:t>
            </a:r>
          </a:p>
          <a:p>
            <a:pPr lvl="0" algn="just" fontAlgn="base">
              <a:defRPr/>
            </a:pPr>
            <a:r>
              <a:rPr lang="it-IT" sz="1800" dirty="0">
                <a:solidFill>
                  <a:prstClr val="black"/>
                </a:solidFill>
                <a:latin typeface="Arial" panose="020B0604020202020204" pitchFamily="34" charset="0"/>
                <a:cs typeface="Arial" panose="020B0604020202020204" pitchFamily="34" charset="0"/>
              </a:rPr>
              <a:t>le </a:t>
            </a:r>
            <a:r>
              <a:rPr lang="it-IT" sz="1800" dirty="0" err="1">
                <a:solidFill>
                  <a:prstClr val="black"/>
                </a:solidFill>
                <a:latin typeface="Arial" panose="020B0604020202020204" pitchFamily="34" charset="0"/>
                <a:cs typeface="Arial" panose="020B0604020202020204" pitchFamily="34" charset="0"/>
              </a:rPr>
              <a:t>app</a:t>
            </a:r>
            <a:r>
              <a:rPr lang="it-IT" sz="1800" dirty="0">
                <a:solidFill>
                  <a:prstClr val="black"/>
                </a:solidFill>
                <a:latin typeface="Arial" panose="020B0604020202020204" pitchFamily="34" charset="0"/>
                <a:cs typeface="Arial" panose="020B0604020202020204" pitchFamily="34" charset="0"/>
              </a:rPr>
              <a:t> che consentono di guardare video o film, ascoltare la radio e/o la propria musica preferita, ma anche di creare, modificare o gestire immagini e fotografie, conosciute anche come </a:t>
            </a:r>
            <a:r>
              <a:rPr lang="it-IT" sz="1800" b="1" dirty="0">
                <a:solidFill>
                  <a:srgbClr val="0033CC"/>
                </a:solidFill>
                <a:latin typeface="Arial" panose="020B0604020202020204" pitchFamily="34" charset="0"/>
                <a:cs typeface="Arial" panose="020B0604020202020204" pitchFamily="34" charset="0"/>
              </a:rPr>
              <a:t>programmi</a:t>
            </a:r>
            <a:r>
              <a:rPr lang="it-IT" sz="1800" i="1" dirty="0">
                <a:solidFill>
                  <a:prstClr val="black"/>
                </a:solidFill>
                <a:latin typeface="Arial" panose="020B0604020202020204" pitchFamily="34" charset="0"/>
                <a:cs typeface="Arial" panose="020B0604020202020204" pitchFamily="34" charset="0"/>
              </a:rPr>
              <a:t> </a:t>
            </a:r>
            <a:r>
              <a:rPr lang="it-IT" sz="1800" b="1" dirty="0">
                <a:solidFill>
                  <a:srgbClr val="0033CC"/>
                </a:solidFill>
                <a:latin typeface="Arial" panose="020B0604020202020204" pitchFamily="34" charset="0"/>
                <a:cs typeface="Arial" panose="020B0604020202020204" pitchFamily="34" charset="0"/>
              </a:rPr>
              <a:t>multimediali</a:t>
            </a:r>
            <a:r>
              <a:rPr lang="it-IT" sz="1800" dirty="0">
                <a:solidFill>
                  <a:prstClr val="black"/>
                </a:solidFill>
                <a:latin typeface="Arial" panose="020B0604020202020204" pitchFamily="34" charset="0"/>
                <a:cs typeface="Arial" panose="020B0604020202020204" pitchFamily="34" charset="0"/>
              </a:rPr>
              <a:t>;</a:t>
            </a:r>
          </a:p>
          <a:p>
            <a:pPr lvl="0" algn="just" fontAlgn="base">
              <a:defRPr/>
            </a:pPr>
            <a:r>
              <a:rPr lang="it-IT" sz="1800" dirty="0">
                <a:solidFill>
                  <a:prstClr val="black"/>
                </a:solidFill>
                <a:latin typeface="Arial" panose="020B0604020202020204" pitchFamily="34" charset="0"/>
                <a:cs typeface="Arial" panose="020B0604020202020204" pitchFamily="34" charset="0"/>
              </a:rPr>
              <a:t>le </a:t>
            </a:r>
            <a:r>
              <a:rPr lang="it-IT" sz="1800" dirty="0" err="1">
                <a:solidFill>
                  <a:prstClr val="black"/>
                </a:solidFill>
                <a:latin typeface="Arial" panose="020B0604020202020204" pitchFamily="34" charset="0"/>
                <a:cs typeface="Arial" panose="020B0604020202020204" pitchFamily="34" charset="0"/>
              </a:rPr>
              <a:t>app</a:t>
            </a:r>
            <a:r>
              <a:rPr lang="it-IT" sz="1800" dirty="0">
                <a:solidFill>
                  <a:prstClr val="black"/>
                </a:solidFill>
                <a:latin typeface="Arial" panose="020B0604020202020204" pitchFamily="34" charset="0"/>
                <a:cs typeface="Arial" panose="020B0604020202020204" pitchFamily="34" charset="0"/>
              </a:rPr>
              <a:t> che, tramite Internet, consentono di inviare e ricevere dei messaggi di posta elettronica, conosciute solitamente con il nome di </a:t>
            </a:r>
            <a:r>
              <a:rPr lang="it-IT" sz="1800" b="1" dirty="0">
                <a:solidFill>
                  <a:srgbClr val="0033CC"/>
                </a:solidFill>
                <a:latin typeface="Arial" panose="020B0604020202020204" pitchFamily="34" charset="0"/>
                <a:cs typeface="Arial" panose="020B0604020202020204" pitchFamily="34" charset="0"/>
              </a:rPr>
              <a:t>client</a:t>
            </a:r>
            <a:r>
              <a:rPr lang="it-IT" sz="1800" dirty="0">
                <a:solidFill>
                  <a:prstClr val="black"/>
                </a:solidFill>
                <a:latin typeface="Arial" panose="020B0604020202020204" pitchFamily="34" charset="0"/>
                <a:cs typeface="Arial" panose="020B0604020202020204" pitchFamily="34" charset="0"/>
              </a:rPr>
              <a:t> </a:t>
            </a:r>
            <a:r>
              <a:rPr lang="it-IT" sz="1800" dirty="0" smtClean="0">
                <a:solidFill>
                  <a:prstClr val="black"/>
                </a:solidFill>
                <a:latin typeface="Arial" panose="020B0604020202020204" pitchFamily="34" charset="0"/>
                <a:cs typeface="Arial" panose="020B0604020202020204" pitchFamily="34" charset="0"/>
              </a:rPr>
              <a:t>email</a:t>
            </a:r>
            <a:r>
              <a:rPr lang="it-IT" sz="180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78613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Che cos’è un’applicazione mobile?</a:t>
            </a:r>
            <a:endParaRPr lang="it-IT" sz="3600"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txBox="1">
            <a:spLocks/>
          </p:cNvSpPr>
          <p:nvPr/>
        </p:nvSpPr>
        <p:spPr>
          <a:xfrm>
            <a:off x="200025" y="1831028"/>
            <a:ext cx="6429375" cy="36873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base"/>
            <a:r>
              <a:rPr lang="it-IT" sz="1800" dirty="0">
                <a:latin typeface="Arial" panose="020B0604020202020204" pitchFamily="34" charset="0"/>
                <a:cs typeface="Arial" panose="020B0604020202020204" pitchFamily="34" charset="0"/>
              </a:rPr>
              <a:t>I computer, fissi e portatili, non sono i soli dispositivi in grado di poter eseguire le </a:t>
            </a:r>
            <a:r>
              <a:rPr lang="it-IT" sz="1800" dirty="0" smtClean="0">
                <a:latin typeface="Arial" panose="020B0604020202020204" pitchFamily="34" charset="0"/>
                <a:cs typeface="Arial" panose="020B0604020202020204" pitchFamily="34" charset="0"/>
              </a:rPr>
              <a:t>applicazioni.</a:t>
            </a:r>
          </a:p>
          <a:p>
            <a:pPr algn="just" fontAlgn="base"/>
            <a:r>
              <a:rPr lang="it-IT" sz="1800" dirty="0" smtClean="0">
                <a:latin typeface="Arial" panose="020B0604020202020204" pitchFamily="34" charset="0"/>
                <a:cs typeface="Arial" panose="020B0604020202020204" pitchFamily="34" charset="0"/>
              </a:rPr>
              <a:t>Anche </a:t>
            </a:r>
            <a:r>
              <a:rPr lang="it-IT" sz="1800" dirty="0">
                <a:latin typeface="Arial" panose="020B0604020202020204" pitchFamily="34" charset="0"/>
                <a:cs typeface="Arial" panose="020B0604020202020204" pitchFamily="34" charset="0"/>
              </a:rPr>
              <a:t>sui dispositivi mobili, come </a:t>
            </a:r>
            <a:r>
              <a:rPr lang="it-IT" sz="1800" b="1" dirty="0">
                <a:solidFill>
                  <a:srgbClr val="0033CC"/>
                </a:solidFill>
                <a:latin typeface="Arial" panose="020B0604020202020204" pitchFamily="34" charset="0"/>
                <a:cs typeface="Arial" panose="020B0604020202020204" pitchFamily="34" charset="0"/>
              </a:rPr>
              <a:t>smartphone</a:t>
            </a:r>
            <a:r>
              <a:rPr lang="it-IT" sz="1800" dirty="0">
                <a:latin typeface="Arial" panose="020B0604020202020204" pitchFamily="34" charset="0"/>
                <a:cs typeface="Arial" panose="020B0604020202020204" pitchFamily="34" charset="0"/>
              </a:rPr>
              <a:t> e </a:t>
            </a:r>
            <a:r>
              <a:rPr lang="it-IT" sz="1800" b="1" dirty="0">
                <a:solidFill>
                  <a:srgbClr val="0033CC"/>
                </a:solidFill>
                <a:latin typeface="Arial" panose="020B0604020202020204" pitchFamily="34" charset="0"/>
                <a:cs typeface="Arial" panose="020B0604020202020204" pitchFamily="34" charset="0"/>
              </a:rPr>
              <a:t>tablet</a:t>
            </a:r>
            <a:r>
              <a:rPr lang="it-IT" sz="1800" dirty="0">
                <a:latin typeface="Arial" panose="020B0604020202020204" pitchFamily="34" charset="0"/>
                <a:cs typeface="Arial" panose="020B0604020202020204" pitchFamily="34" charset="0"/>
              </a:rPr>
              <a:t>, è possibile usare le applicazioni, solo che in questi casi si parla più propriamente di </a:t>
            </a:r>
            <a:r>
              <a:rPr lang="it-IT" sz="1800" i="1" dirty="0">
                <a:latin typeface="Arial" panose="020B0604020202020204" pitchFamily="34" charset="0"/>
                <a:cs typeface="Arial" panose="020B0604020202020204" pitchFamily="34" charset="0"/>
              </a:rPr>
              <a:t>applicazioni </a:t>
            </a:r>
            <a:r>
              <a:rPr lang="it-IT" sz="1800" i="1" dirty="0" smtClean="0">
                <a:latin typeface="Arial" panose="020B0604020202020204" pitchFamily="34" charset="0"/>
                <a:cs typeface="Arial" panose="020B0604020202020204" pitchFamily="34" charset="0"/>
              </a:rPr>
              <a:t>mobili </a:t>
            </a:r>
            <a:r>
              <a:rPr lang="it-IT" sz="1800" dirty="0" smtClean="0">
                <a:latin typeface="Arial" panose="020B0604020202020204" pitchFamily="34" charset="0"/>
                <a:cs typeface="Arial" panose="020B0604020202020204" pitchFamily="34" charset="0"/>
              </a:rPr>
              <a:t>(dall’inglese</a:t>
            </a:r>
            <a:r>
              <a:rPr lang="it-IT" sz="1800" dirty="0">
                <a:latin typeface="Arial" panose="020B0604020202020204" pitchFamily="34" charset="0"/>
                <a:cs typeface="Arial" panose="020B0604020202020204" pitchFamily="34" charset="0"/>
              </a:rPr>
              <a:t> </a:t>
            </a:r>
            <a:r>
              <a:rPr lang="it-IT" sz="1800" i="1" dirty="0">
                <a:latin typeface="Arial" panose="020B0604020202020204" pitchFamily="34" charset="0"/>
                <a:cs typeface="Arial" panose="020B0604020202020204" pitchFamily="34" charset="0"/>
              </a:rPr>
              <a:t>mobile </a:t>
            </a:r>
            <a:r>
              <a:rPr lang="it-IT" sz="1800" i="1" dirty="0" err="1">
                <a:latin typeface="Arial" panose="020B0604020202020204" pitchFamily="34" charset="0"/>
                <a:cs typeface="Arial" panose="020B0604020202020204" pitchFamily="34" charset="0"/>
              </a:rPr>
              <a:t>application</a:t>
            </a:r>
            <a:r>
              <a:rPr lang="it-IT" sz="1800" dirty="0" smtClean="0">
                <a:latin typeface="Arial" panose="020B0604020202020204" pitchFamily="34" charset="0"/>
                <a:cs typeface="Arial" panose="020B0604020202020204" pitchFamily="34" charset="0"/>
              </a:rPr>
              <a:t>, </a:t>
            </a:r>
            <a:r>
              <a:rPr lang="it-IT" sz="1800" dirty="0">
                <a:latin typeface="Arial" panose="020B0604020202020204" pitchFamily="34" charset="0"/>
                <a:cs typeface="Arial" panose="020B0604020202020204" pitchFamily="34" charset="0"/>
              </a:rPr>
              <a:t>in italiano </a:t>
            </a:r>
            <a:r>
              <a:rPr lang="it-IT" sz="1800" i="1" dirty="0">
                <a:latin typeface="Arial" panose="020B0604020202020204" pitchFamily="34" charset="0"/>
                <a:cs typeface="Arial" panose="020B0604020202020204" pitchFamily="34" charset="0"/>
              </a:rPr>
              <a:t>applicazione mobile</a:t>
            </a:r>
            <a:r>
              <a:rPr lang="it-IT" sz="1800" dirty="0">
                <a:latin typeface="Arial" panose="020B0604020202020204" pitchFamily="34" charset="0"/>
                <a:cs typeface="Arial" panose="020B0604020202020204" pitchFamily="34" charset="0"/>
              </a:rPr>
              <a:t>, indicata anche come </a:t>
            </a:r>
            <a:r>
              <a:rPr lang="it-IT" sz="1800" i="1" dirty="0">
                <a:latin typeface="Arial" panose="020B0604020202020204" pitchFamily="34" charset="0"/>
                <a:cs typeface="Arial" panose="020B0604020202020204" pitchFamily="34" charset="0"/>
              </a:rPr>
              <a:t>mobile </a:t>
            </a:r>
            <a:r>
              <a:rPr lang="it-IT" sz="1800" i="1" dirty="0" err="1">
                <a:latin typeface="Arial" panose="020B0604020202020204" pitchFamily="34" charset="0"/>
                <a:cs typeface="Arial" panose="020B0604020202020204" pitchFamily="34" charset="0"/>
              </a:rPr>
              <a:t>app</a:t>
            </a:r>
            <a:r>
              <a:rPr lang="it-IT" sz="1800" dirty="0">
                <a:latin typeface="Arial" panose="020B0604020202020204" pitchFamily="34" charset="0"/>
                <a:cs typeface="Arial" panose="020B0604020202020204" pitchFamily="34" charset="0"/>
              </a:rPr>
              <a:t> o semplicemente </a:t>
            </a:r>
            <a:r>
              <a:rPr lang="it-IT" sz="1800" i="1" dirty="0" err="1" smtClean="0">
                <a:latin typeface="Arial" panose="020B0604020202020204" pitchFamily="34" charset="0"/>
                <a:cs typeface="Arial" panose="020B0604020202020204" pitchFamily="34" charset="0"/>
              </a:rPr>
              <a:t>app</a:t>
            </a:r>
            <a:r>
              <a:rPr lang="it-IT" sz="1800" dirty="0" smtClean="0">
                <a:latin typeface="Arial" panose="020B0604020202020204" pitchFamily="34" charset="0"/>
                <a:cs typeface="Arial" panose="020B0604020202020204" pitchFamily="34" charset="0"/>
              </a:rPr>
              <a:t>). </a:t>
            </a:r>
          </a:p>
          <a:p>
            <a:pPr algn="just" fontAlgn="base"/>
            <a:r>
              <a:rPr lang="it-IT" sz="1800" dirty="0">
                <a:latin typeface="Arial" panose="020B0604020202020204" pitchFamily="34" charset="0"/>
                <a:cs typeface="Arial" panose="020B0604020202020204" pitchFamily="34" charset="0"/>
              </a:rPr>
              <a:t>T</a:t>
            </a:r>
            <a:r>
              <a:rPr lang="it-IT" sz="1800" dirty="0" smtClean="0">
                <a:latin typeface="Arial" panose="020B0604020202020204" pitchFamily="34" charset="0"/>
                <a:cs typeface="Arial" panose="020B0604020202020204" pitchFamily="34" charset="0"/>
              </a:rPr>
              <a:t>ra </a:t>
            </a:r>
            <a:r>
              <a:rPr lang="it-IT" sz="1800" dirty="0">
                <a:latin typeface="Arial" panose="020B0604020202020204" pitchFamily="34" charset="0"/>
                <a:cs typeface="Arial" panose="020B0604020202020204" pitchFamily="34" charset="0"/>
              </a:rPr>
              <a:t>le </a:t>
            </a:r>
            <a:r>
              <a:rPr lang="it-IT" sz="1800" dirty="0" err="1">
                <a:latin typeface="Arial" panose="020B0604020202020204" pitchFamily="34" charset="0"/>
                <a:cs typeface="Arial" panose="020B0604020202020204" pitchFamily="34" charset="0"/>
              </a:rPr>
              <a:t>app</a:t>
            </a:r>
            <a:r>
              <a:rPr lang="it-IT" sz="1800" dirty="0">
                <a:latin typeface="Arial" panose="020B0604020202020204" pitchFamily="34" charset="0"/>
                <a:cs typeface="Arial" panose="020B0604020202020204" pitchFamily="34" charset="0"/>
              </a:rPr>
              <a:t> più conosciute, disponibili per Android e </a:t>
            </a:r>
            <a:r>
              <a:rPr lang="it-IT" sz="1800" dirty="0" smtClean="0">
                <a:latin typeface="Arial" panose="020B0604020202020204" pitchFamily="34" charset="0"/>
                <a:cs typeface="Arial" panose="020B0604020202020204" pitchFamily="34" charset="0"/>
              </a:rPr>
              <a:t>iOS è </a:t>
            </a:r>
            <a:r>
              <a:rPr lang="it-IT" sz="1800" dirty="0">
                <a:latin typeface="Arial" panose="020B0604020202020204" pitchFamily="34" charset="0"/>
                <a:cs typeface="Arial" panose="020B0604020202020204" pitchFamily="34" charset="0"/>
              </a:rPr>
              <a:t>possibile trovare ad </a:t>
            </a:r>
            <a:r>
              <a:rPr lang="it-IT" sz="1800" dirty="0" smtClean="0">
                <a:latin typeface="Arial" panose="020B0604020202020204" pitchFamily="34" charset="0"/>
                <a:cs typeface="Arial" panose="020B0604020202020204" pitchFamily="34" charset="0"/>
              </a:rPr>
              <a:t>esempio: </a:t>
            </a:r>
            <a:r>
              <a:rPr lang="it-IT" sz="1800" dirty="0" err="1" smtClean="0">
                <a:latin typeface="Arial" panose="020B0604020202020204" pitchFamily="34" charset="0"/>
                <a:cs typeface="Arial" panose="020B0604020202020204" pitchFamily="34" charset="0"/>
              </a:rPr>
              <a:t>WhatApp</a:t>
            </a:r>
            <a:r>
              <a:rPr lang="it-IT" sz="1800" dirty="0" smtClean="0">
                <a:latin typeface="Arial" panose="020B0604020202020204" pitchFamily="34" charset="0"/>
                <a:cs typeface="Arial" panose="020B0604020202020204" pitchFamily="34" charset="0"/>
              </a:rPr>
              <a:t>, Facebook,</a:t>
            </a:r>
            <a:r>
              <a:rPr lang="it-IT" sz="1800" dirty="0">
                <a:latin typeface="Arial" panose="020B0604020202020204" pitchFamily="34" charset="0"/>
                <a:cs typeface="Arial" panose="020B0604020202020204" pitchFamily="34" charset="0"/>
              </a:rPr>
              <a:t> </a:t>
            </a:r>
            <a:r>
              <a:rPr lang="it-IT" sz="1800" dirty="0" smtClean="0">
                <a:latin typeface="Arial" panose="020B0604020202020204" pitchFamily="34" charset="0"/>
                <a:cs typeface="Arial" panose="020B0604020202020204" pitchFamily="34" charset="0"/>
              </a:rPr>
              <a:t>Messenger, Gmail </a:t>
            </a:r>
            <a:r>
              <a:rPr lang="it-IT" sz="1800" dirty="0">
                <a:latin typeface="Arial" panose="020B0604020202020204" pitchFamily="34" charset="0"/>
                <a:cs typeface="Arial" panose="020B0604020202020204" pitchFamily="34" charset="0"/>
              </a:rPr>
              <a:t>e </a:t>
            </a:r>
            <a:r>
              <a:rPr lang="it-IT" sz="1800" dirty="0" smtClean="0">
                <a:latin typeface="Arial" panose="020B0604020202020204" pitchFamily="34" charset="0"/>
                <a:cs typeface="Arial" panose="020B0604020202020204" pitchFamily="34" charset="0"/>
              </a:rPr>
              <a:t>Instagram.</a:t>
            </a:r>
            <a:endParaRPr lang="it-IT" sz="1800" dirty="0">
              <a:latin typeface="Arial" panose="020B0604020202020204" pitchFamily="34" charset="0"/>
              <a:cs typeface="Arial" panose="020B0604020202020204" pitchFamily="34" charset="0"/>
            </a:endParaRPr>
          </a:p>
        </p:txBody>
      </p:sp>
      <p:pic>
        <p:nvPicPr>
          <p:cNvPr id="4098" name="Picture 2" descr="Free photo App Internet Smartphone Mobile Phone Mobile Web - Max Pixel"/>
          <p:cNvPicPr>
            <a:picLocks noChangeAspect="1" noChangeArrowheads="1"/>
          </p:cNvPicPr>
          <p:nvPr/>
        </p:nvPicPr>
        <p:blipFill rotWithShape="1">
          <a:blip r:embed="rId3">
            <a:extLst>
              <a:ext uri="{28A0092B-C50C-407E-A947-70E740481C1C}">
                <a14:useLocalDpi xmlns:a14="http://schemas.microsoft.com/office/drawing/2010/main" val="0"/>
              </a:ext>
            </a:extLst>
          </a:blip>
          <a:srcRect l="6475" t="1691"/>
          <a:stretch/>
        </p:blipFill>
        <p:spPr bwMode="auto">
          <a:xfrm>
            <a:off x="6946900" y="1943100"/>
            <a:ext cx="1834284" cy="357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682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a:solidFill>
                  <a:srgbClr val="FF0000"/>
                </a:solidFill>
                <a:latin typeface="Arial" panose="020B0604020202020204" pitchFamily="34" charset="0"/>
                <a:cs typeface="Arial" panose="020B0604020202020204" pitchFamily="34" charset="0"/>
              </a:rPr>
              <a:t>Come si </a:t>
            </a:r>
            <a:r>
              <a:rPr lang="it-IT" sz="3600" b="1" dirty="0" smtClean="0">
                <a:solidFill>
                  <a:srgbClr val="FF0000"/>
                </a:solidFill>
                <a:latin typeface="Arial" panose="020B0604020202020204" pitchFamily="34" charset="0"/>
                <a:cs typeface="Arial" panose="020B0604020202020204" pitchFamily="34" charset="0"/>
              </a:rPr>
              <a:t>installa </a:t>
            </a:r>
            <a:r>
              <a:rPr lang="it-IT" sz="3600" b="1" dirty="0">
                <a:solidFill>
                  <a:srgbClr val="FF0000"/>
                </a:solidFill>
                <a:latin typeface="Arial" panose="020B0604020202020204" pitchFamily="34" charset="0"/>
                <a:cs typeface="Arial" panose="020B0604020202020204" pitchFamily="34" charset="0"/>
              </a:rPr>
              <a:t>un’</a:t>
            </a:r>
            <a:r>
              <a:rPr lang="it-IT" sz="3600" b="1" dirty="0" err="1">
                <a:solidFill>
                  <a:srgbClr val="FF0000"/>
                </a:solidFill>
                <a:latin typeface="Arial" panose="020B0604020202020204" pitchFamily="34" charset="0"/>
                <a:cs typeface="Arial" panose="020B0604020202020204" pitchFamily="34" charset="0"/>
              </a:rPr>
              <a:t>app</a:t>
            </a:r>
            <a:r>
              <a:rPr lang="it-IT" sz="3600" b="1" dirty="0">
                <a:solidFill>
                  <a:srgbClr val="FF0000"/>
                </a:solidFill>
                <a:latin typeface="Arial" panose="020B0604020202020204" pitchFamily="34" charset="0"/>
                <a:cs typeface="Arial" panose="020B0604020202020204" pitchFamily="34" charset="0"/>
              </a:rPr>
              <a:t>?</a:t>
            </a:r>
          </a:p>
        </p:txBody>
      </p:sp>
      <p:sp>
        <p:nvSpPr>
          <p:cNvPr id="5" name="Segnaposto contenuto 2">
            <a:extLst>
              <a:ext uri="{FF2B5EF4-FFF2-40B4-BE49-F238E27FC236}">
                <a16:creationId xmlns:a16="http://schemas.microsoft.com/office/drawing/2014/main" id="{9C9E7456-B5BC-1F40-A7CF-16741082E5BD}"/>
              </a:ext>
            </a:extLst>
          </p:cNvPr>
          <p:cNvSpPr txBox="1">
            <a:spLocks/>
          </p:cNvSpPr>
          <p:nvPr/>
        </p:nvSpPr>
        <p:spPr>
          <a:xfrm>
            <a:off x="200025" y="1831028"/>
            <a:ext cx="8591550" cy="36873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base"/>
            <a:r>
              <a:rPr lang="it-IT" sz="1800" dirty="0">
                <a:latin typeface="Arial" panose="020B0604020202020204" pitchFamily="34" charset="0"/>
                <a:cs typeface="Arial" panose="020B0604020202020204" pitchFamily="34" charset="0"/>
              </a:rPr>
              <a:t>Sia i computer che i dispositivi mobili hanno, di solito, un certo numero di </a:t>
            </a:r>
            <a:r>
              <a:rPr lang="it-IT" sz="1800" dirty="0" err="1">
                <a:latin typeface="Arial" panose="020B0604020202020204" pitchFamily="34" charset="0"/>
                <a:cs typeface="Arial" panose="020B0604020202020204" pitchFamily="34" charset="0"/>
              </a:rPr>
              <a:t>app</a:t>
            </a:r>
            <a:r>
              <a:rPr lang="it-IT" sz="1800" dirty="0">
                <a:latin typeface="Arial" panose="020B0604020202020204" pitchFamily="34" charset="0"/>
                <a:cs typeface="Arial" panose="020B0604020202020204" pitchFamily="34" charset="0"/>
              </a:rPr>
              <a:t> di sistema, ovvero delle </a:t>
            </a:r>
            <a:r>
              <a:rPr lang="it-IT" sz="1800" dirty="0" err="1">
                <a:latin typeface="Arial" panose="020B0604020202020204" pitchFamily="34" charset="0"/>
                <a:cs typeface="Arial" panose="020B0604020202020204" pitchFamily="34" charset="0"/>
              </a:rPr>
              <a:t>app</a:t>
            </a:r>
            <a:r>
              <a:rPr lang="it-IT" sz="1800" dirty="0">
                <a:latin typeface="Arial" panose="020B0604020202020204" pitchFamily="34" charset="0"/>
                <a:cs typeface="Arial" panose="020B0604020202020204" pitchFamily="34" charset="0"/>
              </a:rPr>
              <a:t> che si trovano già preinstallate (come un browser, un visualizzatore di immagini e un lettore multimediale</a:t>
            </a:r>
            <a:r>
              <a:rPr lang="it-IT" sz="1800" dirty="0" smtClean="0">
                <a:latin typeface="Arial" panose="020B0604020202020204" pitchFamily="34" charset="0"/>
                <a:cs typeface="Arial" panose="020B0604020202020204" pitchFamily="34" charset="0"/>
              </a:rPr>
              <a:t>).</a:t>
            </a:r>
          </a:p>
          <a:p>
            <a:pPr algn="just" fontAlgn="base"/>
            <a:r>
              <a:rPr lang="it-IT" sz="1800" dirty="0" smtClean="0">
                <a:latin typeface="Arial" panose="020B0604020202020204" pitchFamily="34" charset="0"/>
                <a:cs typeface="Arial" panose="020B0604020202020204" pitchFamily="34" charset="0"/>
              </a:rPr>
              <a:t>Tuttavia</a:t>
            </a:r>
            <a:r>
              <a:rPr lang="it-IT" sz="1800" dirty="0">
                <a:latin typeface="Arial" panose="020B0604020202020204" pitchFamily="34" charset="0"/>
                <a:cs typeface="Arial" panose="020B0604020202020204" pitchFamily="34" charset="0"/>
              </a:rPr>
              <a:t>, per chi lo desidera, nella maggior parte dei casi è anche possibile </a:t>
            </a:r>
            <a:r>
              <a:rPr lang="it-IT" sz="1800" b="1" dirty="0">
                <a:solidFill>
                  <a:srgbClr val="0033CC"/>
                </a:solidFill>
                <a:latin typeface="Arial" panose="020B0604020202020204" pitchFamily="34" charset="0"/>
                <a:cs typeface="Arial" panose="020B0604020202020204" pitchFamily="34" charset="0"/>
              </a:rPr>
              <a:t>installare</a:t>
            </a:r>
            <a:r>
              <a:rPr lang="it-IT" sz="1800" dirty="0">
                <a:latin typeface="Arial" panose="020B0604020202020204" pitchFamily="34" charset="0"/>
                <a:cs typeface="Arial" panose="020B0604020202020204" pitchFamily="34" charset="0"/>
              </a:rPr>
              <a:t> altre </a:t>
            </a:r>
            <a:r>
              <a:rPr lang="it-IT" sz="1800" dirty="0" err="1">
                <a:latin typeface="Arial" panose="020B0604020202020204" pitchFamily="34" charset="0"/>
                <a:cs typeface="Arial" panose="020B0604020202020204" pitchFamily="34" charset="0"/>
              </a:rPr>
              <a:t>app</a:t>
            </a:r>
            <a:r>
              <a:rPr lang="it-IT" sz="1800" dirty="0">
                <a:latin typeface="Arial" panose="020B0604020202020204" pitchFamily="34" charset="0"/>
                <a:cs typeface="Arial" panose="020B0604020202020204" pitchFamily="34" charset="0"/>
              </a:rPr>
              <a:t>, scaricandole gratuitamente o meno, aggiungendo così ulteriori funzionalità sul proprio dispositivo</a:t>
            </a:r>
            <a:r>
              <a:rPr lang="it-IT" sz="1800" dirty="0" smtClean="0">
                <a:latin typeface="Arial" panose="020B0604020202020204" pitchFamily="34" charset="0"/>
                <a:cs typeface="Arial" panose="020B0604020202020204" pitchFamily="34" charset="0"/>
              </a:rPr>
              <a:t>.</a:t>
            </a:r>
          </a:p>
          <a:p>
            <a:pPr algn="just" fontAlgn="base"/>
            <a:r>
              <a:rPr lang="it-IT" sz="1800" dirty="0" smtClean="0">
                <a:latin typeface="Arial" panose="020B0604020202020204" pitchFamily="34" charset="0"/>
                <a:cs typeface="Arial" panose="020B0604020202020204" pitchFamily="34" charset="0"/>
              </a:rPr>
              <a:t>Sebbene </a:t>
            </a:r>
            <a:r>
              <a:rPr lang="it-IT" sz="1800" dirty="0">
                <a:latin typeface="Arial" panose="020B0604020202020204" pitchFamily="34" charset="0"/>
                <a:cs typeface="Arial" panose="020B0604020202020204" pitchFamily="34" charset="0"/>
              </a:rPr>
              <a:t>le fasi per installare un’</a:t>
            </a:r>
            <a:r>
              <a:rPr lang="it-IT" sz="1800" dirty="0" err="1">
                <a:latin typeface="Arial" panose="020B0604020202020204" pitchFamily="34" charset="0"/>
                <a:cs typeface="Arial" panose="020B0604020202020204" pitchFamily="34" charset="0"/>
              </a:rPr>
              <a:t>app</a:t>
            </a:r>
            <a:r>
              <a:rPr lang="it-IT" sz="1800" dirty="0">
                <a:latin typeface="Arial" panose="020B0604020202020204" pitchFamily="34" charset="0"/>
                <a:cs typeface="Arial" panose="020B0604020202020204" pitchFamily="34" charset="0"/>
              </a:rPr>
              <a:t> siano più o meno sempre le stesse, la procedura in sé, però, cambia leggermente a seconda del sistema operativo </a:t>
            </a:r>
            <a:r>
              <a:rPr lang="it-IT" sz="1800" dirty="0" smtClean="0">
                <a:latin typeface="Arial" panose="020B0604020202020204" pitchFamily="34" charset="0"/>
                <a:cs typeface="Arial" panose="020B0604020202020204" pitchFamily="34" charset="0"/>
              </a:rPr>
              <a:t>utilizzato.</a:t>
            </a:r>
          </a:p>
          <a:p>
            <a:pPr lvl="1" algn="just" fontAlgn="base"/>
            <a:r>
              <a:rPr lang="it-IT" sz="1800" i="1" dirty="0" smtClean="0">
                <a:latin typeface="Arial" panose="020B0604020202020204" pitchFamily="34" charset="0"/>
                <a:cs typeface="Arial" panose="020B0604020202020204" pitchFamily="34" charset="0"/>
              </a:rPr>
              <a:t>Windows</a:t>
            </a:r>
            <a:endParaRPr lang="it-IT" sz="1800" i="1" dirty="0">
              <a:latin typeface="Arial" panose="020B0604020202020204" pitchFamily="34" charset="0"/>
              <a:cs typeface="Arial" panose="020B0604020202020204" pitchFamily="34" charset="0"/>
            </a:endParaRPr>
          </a:p>
          <a:p>
            <a:pPr lvl="1" algn="just" fontAlgn="base"/>
            <a:r>
              <a:rPr lang="it-IT" sz="1800" i="1" dirty="0">
                <a:latin typeface="Arial" panose="020B0604020202020204" pitchFamily="34" charset="0"/>
                <a:cs typeface="Arial" panose="020B0604020202020204" pitchFamily="34" charset="0"/>
              </a:rPr>
              <a:t>Android;</a:t>
            </a:r>
          </a:p>
          <a:p>
            <a:pPr lvl="1" algn="just" fontAlgn="base"/>
            <a:r>
              <a:rPr lang="it-IT" sz="1800" i="1" dirty="0">
                <a:latin typeface="Arial" panose="020B0604020202020204" pitchFamily="34" charset="0"/>
                <a:cs typeface="Arial" panose="020B0604020202020204" pitchFamily="34" charset="0"/>
              </a:rPr>
              <a:t>iOS</a:t>
            </a:r>
            <a:r>
              <a:rPr lang="it-IT" sz="1800" i="1" dirty="0" smtClean="0">
                <a:latin typeface="Arial" panose="020B0604020202020204" pitchFamily="34" charset="0"/>
                <a:cs typeface="Arial" panose="020B0604020202020204" pitchFamily="34" charset="0"/>
              </a:rPr>
              <a:t>.</a:t>
            </a:r>
            <a:endParaRPr lang="it-IT" sz="1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5788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Come si scarica un’</a:t>
            </a:r>
            <a:r>
              <a:rPr lang="it-IT" sz="3600" b="1" dirty="0" err="1" smtClean="0">
                <a:solidFill>
                  <a:srgbClr val="FF0000"/>
                </a:solidFill>
                <a:latin typeface="Arial" panose="020B0604020202020204" pitchFamily="34" charset="0"/>
                <a:cs typeface="Arial" panose="020B0604020202020204" pitchFamily="34" charset="0"/>
              </a:rPr>
              <a:t>app</a:t>
            </a:r>
            <a:r>
              <a:rPr lang="it-IT" sz="3600" b="1" dirty="0" smtClean="0">
                <a:solidFill>
                  <a:srgbClr val="FF0000"/>
                </a:solidFill>
                <a:latin typeface="Arial" panose="020B0604020202020204" pitchFamily="34" charset="0"/>
                <a:cs typeface="Arial" panose="020B0604020202020204" pitchFamily="34" charset="0"/>
              </a:rPr>
              <a:t>?</a:t>
            </a:r>
            <a:endParaRPr lang="it-IT" sz="3600"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a:spLocks noGrp="1"/>
          </p:cNvSpPr>
          <p:nvPr>
            <p:ph idx="1"/>
          </p:nvPr>
        </p:nvSpPr>
        <p:spPr>
          <a:xfrm>
            <a:off x="200026" y="1831028"/>
            <a:ext cx="6610350" cy="3687392"/>
          </a:xfrm>
        </p:spPr>
        <p:txBody>
          <a:bodyPr>
            <a:noAutofit/>
          </a:bodyPr>
          <a:lstStyle/>
          <a:p>
            <a:pPr algn="just" fontAlgn="base"/>
            <a:r>
              <a:rPr lang="it-IT" sz="2000" dirty="0">
                <a:latin typeface="Arial" panose="020B0604020202020204" pitchFamily="34" charset="0"/>
                <a:cs typeface="Arial" panose="020B0604020202020204" pitchFamily="34" charset="0"/>
              </a:rPr>
              <a:t>Come già accennato, per installare altre </a:t>
            </a:r>
            <a:r>
              <a:rPr lang="it-IT" sz="2000" dirty="0" err="1">
                <a:latin typeface="Arial" panose="020B0604020202020204" pitchFamily="34" charset="0"/>
                <a:cs typeface="Arial" panose="020B0604020202020204" pitchFamily="34" charset="0"/>
              </a:rPr>
              <a:t>app</a:t>
            </a:r>
            <a:r>
              <a:rPr lang="it-IT" sz="2000" dirty="0">
                <a:latin typeface="Arial" panose="020B0604020202020204" pitchFamily="34" charset="0"/>
                <a:cs typeface="Arial" panose="020B0604020202020204" pitchFamily="34" charset="0"/>
              </a:rPr>
              <a:t> sul proprio dispositivo bisogna procedere a </a:t>
            </a:r>
            <a:r>
              <a:rPr lang="it-IT" sz="2000" b="1" dirty="0">
                <a:solidFill>
                  <a:srgbClr val="0033CC"/>
                </a:solidFill>
                <a:latin typeface="Arial" panose="020B0604020202020204" pitchFamily="34" charset="0"/>
                <a:cs typeface="Arial" panose="020B0604020202020204" pitchFamily="34" charset="0"/>
              </a:rPr>
              <a:t>scaricarle</a:t>
            </a:r>
            <a:r>
              <a:rPr lang="it-IT" sz="2000" dirty="0">
                <a:latin typeface="Arial" panose="020B0604020202020204" pitchFamily="34" charset="0"/>
                <a:cs typeface="Arial" panose="020B0604020202020204" pitchFamily="34" charset="0"/>
              </a:rPr>
              <a:t>, in modo gratuito e/o a pagamento a seconda dei </a:t>
            </a:r>
            <a:r>
              <a:rPr lang="it-IT" sz="2000" dirty="0" smtClean="0">
                <a:latin typeface="Arial" panose="020B0604020202020204" pitchFamily="34" charset="0"/>
                <a:cs typeface="Arial" panose="020B0604020202020204" pitchFamily="34" charset="0"/>
              </a:rPr>
              <a:t>casi.</a:t>
            </a:r>
          </a:p>
          <a:p>
            <a:pPr algn="just" fontAlgn="base"/>
            <a:r>
              <a:rPr lang="it-IT" sz="2000" dirty="0" smtClean="0">
                <a:latin typeface="Arial" panose="020B0604020202020204" pitchFamily="34" charset="0"/>
                <a:cs typeface="Arial" panose="020B0604020202020204" pitchFamily="34" charset="0"/>
              </a:rPr>
              <a:t>Per </a:t>
            </a:r>
            <a:r>
              <a:rPr lang="it-IT" sz="2000" dirty="0">
                <a:latin typeface="Arial" panose="020B0604020202020204" pitchFamily="34" charset="0"/>
                <a:cs typeface="Arial" panose="020B0604020202020204" pitchFamily="34" charset="0"/>
              </a:rPr>
              <a:t>scaricare un’</a:t>
            </a:r>
            <a:r>
              <a:rPr lang="it-IT" sz="2000" dirty="0" err="1">
                <a:latin typeface="Arial" panose="020B0604020202020204" pitchFamily="34" charset="0"/>
                <a:cs typeface="Arial" panose="020B0604020202020204" pitchFamily="34" charset="0"/>
              </a:rPr>
              <a:t>app</a:t>
            </a:r>
            <a:r>
              <a:rPr lang="it-IT" sz="2000" dirty="0">
                <a:latin typeface="Arial" panose="020B0604020202020204" pitchFamily="34" charset="0"/>
                <a:cs typeface="Arial" panose="020B0604020202020204" pitchFamily="34" charset="0"/>
              </a:rPr>
              <a:t> su uno smartphone, su un tablet, su un computer o anche su una smart TV ci si rivolge, in genere, a dei negozi ad hoc disponibili online detti comunemente </a:t>
            </a:r>
            <a:r>
              <a:rPr lang="it-IT" sz="2000" b="1" i="1" dirty="0">
                <a:solidFill>
                  <a:srgbClr val="0033CC"/>
                </a:solidFill>
                <a:latin typeface="Arial" panose="020B0604020202020204" pitchFamily="34" charset="0"/>
                <a:cs typeface="Arial" panose="020B0604020202020204" pitchFamily="34" charset="0"/>
              </a:rPr>
              <a:t>store</a:t>
            </a:r>
            <a:r>
              <a:rPr lang="it-IT" sz="2000" dirty="0">
                <a:latin typeface="Arial" panose="020B0604020202020204" pitchFamily="34" charset="0"/>
                <a:cs typeface="Arial" panose="020B0604020202020204" pitchFamily="34" charset="0"/>
              </a:rPr>
              <a:t> </a:t>
            </a:r>
            <a:r>
              <a:rPr lang="it-IT" sz="2000" dirty="0" smtClean="0">
                <a:latin typeface="Arial" panose="020B0604020202020204" pitchFamily="34" charset="0"/>
                <a:cs typeface="Arial" panose="020B0604020202020204" pitchFamily="34" charset="0"/>
              </a:rPr>
              <a:t>o</a:t>
            </a:r>
            <a:r>
              <a:rPr lang="it-IT" sz="2000" dirty="0">
                <a:latin typeface="Arial" panose="020B0604020202020204" pitchFamily="34" charset="0"/>
                <a:cs typeface="Arial" panose="020B0604020202020204" pitchFamily="34" charset="0"/>
              </a:rPr>
              <a:t> </a:t>
            </a:r>
            <a:r>
              <a:rPr lang="it-IT" sz="2000" i="1" dirty="0" smtClean="0">
                <a:latin typeface="Arial" panose="020B0604020202020204" pitchFamily="34" charset="0"/>
                <a:cs typeface="Arial" panose="020B0604020202020204" pitchFamily="34" charset="0"/>
              </a:rPr>
              <a:t>market</a:t>
            </a:r>
            <a:r>
              <a:rPr lang="it-IT" sz="2000" dirty="0" smtClean="0">
                <a:latin typeface="Arial" panose="020B0604020202020204" pitchFamily="34" charset="0"/>
                <a:cs typeface="Arial" panose="020B0604020202020204" pitchFamily="34" charset="0"/>
              </a:rPr>
              <a:t>.</a:t>
            </a:r>
          </a:p>
          <a:p>
            <a:pPr algn="just" fontAlgn="base"/>
            <a:r>
              <a:rPr lang="it-IT" sz="2000" dirty="0" smtClean="0">
                <a:latin typeface="Arial" panose="020B0604020202020204" pitchFamily="34" charset="0"/>
                <a:cs typeface="Arial" panose="020B0604020202020204" pitchFamily="34" charset="0"/>
              </a:rPr>
              <a:t>Di </a:t>
            </a:r>
            <a:r>
              <a:rPr lang="it-IT" sz="2000" dirty="0">
                <a:latin typeface="Arial" panose="020B0604020202020204" pitchFamily="34" charset="0"/>
                <a:cs typeface="Arial" panose="020B0604020202020204" pitchFamily="34" charset="0"/>
              </a:rPr>
              <a:t>questi particolari negozi ne esistono diversi ma quelli più utilizzati sono soltanto pochi, ovvero:</a:t>
            </a:r>
          </a:p>
          <a:p>
            <a:pPr lvl="1" algn="just" fontAlgn="base"/>
            <a:r>
              <a:rPr lang="it-IT" sz="2000" dirty="0" err="1" smtClean="0">
                <a:latin typeface="Arial" panose="020B0604020202020204" pitchFamily="34" charset="0"/>
                <a:cs typeface="Arial" panose="020B0604020202020204" pitchFamily="34" charset="0"/>
              </a:rPr>
              <a:t>App</a:t>
            </a:r>
            <a:r>
              <a:rPr lang="it-IT" sz="2000" dirty="0" smtClean="0">
                <a:latin typeface="Arial" panose="020B0604020202020204" pitchFamily="34" charset="0"/>
                <a:cs typeface="Arial" panose="020B0604020202020204" pitchFamily="34" charset="0"/>
              </a:rPr>
              <a:t> </a:t>
            </a:r>
            <a:r>
              <a:rPr lang="it-IT" sz="2000" dirty="0">
                <a:latin typeface="Arial" panose="020B0604020202020204" pitchFamily="34" charset="0"/>
                <a:cs typeface="Arial" panose="020B0604020202020204" pitchFamily="34" charset="0"/>
              </a:rPr>
              <a:t>Store </a:t>
            </a:r>
          </a:p>
          <a:p>
            <a:pPr lvl="1" algn="just" fontAlgn="base"/>
            <a:r>
              <a:rPr lang="it-IT" sz="2000" dirty="0" smtClean="0">
                <a:latin typeface="Arial" panose="020B0604020202020204" pitchFamily="34" charset="0"/>
                <a:cs typeface="Arial" panose="020B0604020202020204" pitchFamily="34" charset="0"/>
              </a:rPr>
              <a:t>Google </a:t>
            </a:r>
            <a:r>
              <a:rPr lang="it-IT" sz="2000" dirty="0">
                <a:latin typeface="Arial" panose="020B0604020202020204" pitchFamily="34" charset="0"/>
                <a:cs typeface="Arial" panose="020B0604020202020204" pitchFamily="34" charset="0"/>
              </a:rPr>
              <a:t>Play </a:t>
            </a:r>
            <a:endParaRPr lang="it-IT" sz="2000" dirty="0" smtClean="0">
              <a:latin typeface="Arial" panose="020B0604020202020204" pitchFamily="34" charset="0"/>
              <a:cs typeface="Arial" panose="020B0604020202020204" pitchFamily="34" charset="0"/>
            </a:endParaRPr>
          </a:p>
          <a:p>
            <a:pPr lvl="1" algn="just" fontAlgn="base"/>
            <a:r>
              <a:rPr lang="it-IT" sz="2000" dirty="0" smtClean="0">
                <a:latin typeface="Arial" panose="020B0604020202020204" pitchFamily="34" charset="0"/>
                <a:cs typeface="Arial" panose="020B0604020202020204" pitchFamily="34" charset="0"/>
              </a:rPr>
              <a:t>Microsoft Store</a:t>
            </a:r>
            <a:endParaRPr lang="it-IT" sz="2000" dirty="0">
              <a:latin typeface="Arial" panose="020B0604020202020204" pitchFamily="34" charset="0"/>
              <a:cs typeface="Arial" panose="020B0604020202020204" pitchFamily="34" charset="0"/>
            </a:endParaRPr>
          </a:p>
        </p:txBody>
      </p:sp>
      <p:pic>
        <p:nvPicPr>
          <p:cNvPr id="1026" name="Picture 2" descr="Scarica, Scaricare Ora, Scarica Icona, Scarica Pulsa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8588" y="1911975"/>
            <a:ext cx="180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933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6E175BA-42E8-3C43-A361-225FB8782F9C}"/>
              </a:ext>
            </a:extLst>
          </p:cNvPr>
          <p:cNvSpPr>
            <a:spLocks noGrp="1"/>
          </p:cNvSpPr>
          <p:nvPr>
            <p:ph type="title"/>
          </p:nvPr>
        </p:nvSpPr>
        <p:spPr>
          <a:xfrm>
            <a:off x="457200" y="1386430"/>
            <a:ext cx="8229600" cy="444598"/>
          </a:xfrm>
        </p:spPr>
        <p:txBody>
          <a:bodyPr>
            <a:normAutofit fontScale="90000"/>
          </a:bodyPr>
          <a:lstStyle/>
          <a:p>
            <a:pPr algn="ctr"/>
            <a:r>
              <a:rPr lang="it-IT" sz="3600" b="1" dirty="0" smtClean="0">
                <a:solidFill>
                  <a:srgbClr val="FF0000"/>
                </a:solidFill>
                <a:latin typeface="Arial" panose="020B0604020202020204" pitchFamily="34" charset="0"/>
                <a:cs typeface="Arial" panose="020B0604020202020204" pitchFamily="34" charset="0"/>
              </a:rPr>
              <a:t>Tipologie di applicazioni mobile</a:t>
            </a:r>
            <a:endParaRPr lang="it-IT" sz="3600" b="1" dirty="0">
              <a:solidFill>
                <a:srgbClr val="FF0000"/>
              </a:solidFill>
              <a:latin typeface="Arial" panose="020B0604020202020204" pitchFamily="34" charset="0"/>
              <a:cs typeface="Arial" panose="020B0604020202020204" pitchFamily="34" charset="0"/>
            </a:endParaRPr>
          </a:p>
        </p:txBody>
      </p:sp>
      <p:sp>
        <p:nvSpPr>
          <p:cNvPr id="5" name="Segnaposto contenuto 2">
            <a:extLst>
              <a:ext uri="{FF2B5EF4-FFF2-40B4-BE49-F238E27FC236}">
                <a16:creationId xmlns:a16="http://schemas.microsoft.com/office/drawing/2014/main" id="{9C9E7456-B5BC-1F40-A7CF-16741082E5BD}"/>
              </a:ext>
            </a:extLst>
          </p:cNvPr>
          <p:cNvSpPr txBox="1">
            <a:spLocks/>
          </p:cNvSpPr>
          <p:nvPr/>
        </p:nvSpPr>
        <p:spPr>
          <a:xfrm>
            <a:off x="200025" y="1831028"/>
            <a:ext cx="6429375" cy="36873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800" b="1" i="0" u="none" strike="noStrike" kern="1200" cap="none" spc="0" normalizeH="0" baseline="0" noProof="0" dirty="0" smtClean="0">
                <a:ln>
                  <a:noFill/>
                </a:ln>
                <a:solidFill>
                  <a:srgbClr val="0033CC"/>
                </a:solidFill>
                <a:effectLst/>
                <a:uLnTx/>
                <a:uFillTx/>
                <a:latin typeface="Arial" panose="020B0604020202020204" pitchFamily="34" charset="0"/>
                <a:ea typeface="+mn-ea"/>
                <a:cs typeface="Arial" panose="020B0604020202020204" pitchFamily="34" charset="0"/>
              </a:rPr>
              <a:t>APP NATIVA</a:t>
            </a:r>
            <a:endParaRPr kumimoji="0" lang="it-IT" sz="1800" b="0" i="0" u="none" strike="noStrike" kern="1200" cap="none" spc="0" normalizeH="0" baseline="0" noProof="0" dirty="0">
              <a:ln>
                <a:noFill/>
              </a:ln>
              <a:solidFill>
                <a:srgbClr val="0033CC"/>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Una </a:t>
            </a:r>
            <a:r>
              <a:rPr kumimoji="0" lang="it-IT"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app</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nativa è un'applicazione che viene scaricata gratuitamente o a pagamento sullo smartphone ed è sviluppata per un particolare sistema </a:t>
            </a:r>
            <a:r>
              <a:rPr kumimoji="0" lang="it-IT"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operativo.</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La </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maggior parte delle </a:t>
            </a:r>
            <a:r>
              <a:rPr kumimoji="0" lang="it-IT"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app</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che utilizziamo quotidianamente sono </a:t>
            </a:r>
            <a:r>
              <a:rPr kumimoji="0" lang="it-IT"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app</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 questa </a:t>
            </a:r>
            <a:r>
              <a:rPr kumimoji="0" lang="it-IT"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tipologia.</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Le </a:t>
            </a:r>
            <a:r>
              <a:rPr kumimoji="0" lang="it-IT"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app</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native hanno delle ottime prestazioni, sono veloci e hanno il vantaggio di poter interagire con la rubrica, i servizi di </a:t>
            </a:r>
            <a:r>
              <a:rPr kumimoji="0" lang="it-IT"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geolocalizzazione</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fotocamera, il microfono ecc. Inoltre possono essere pubblicate sugli </a:t>
            </a:r>
            <a:r>
              <a:rPr kumimoji="0" lang="it-IT"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store</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permettendo quindi una certa visibilità e possibilità di guadagno. Non hanno per forza bisogno dell'accesso a internet e sono dotate di </a:t>
            </a:r>
            <a:r>
              <a:rPr kumimoji="0" lang="it-IT" sz="1800" b="1" i="0" u="none" strike="noStrike" kern="1200" cap="none" spc="0" normalizeH="0" baseline="0" noProof="0" dirty="0">
                <a:ln>
                  <a:noFill/>
                </a:ln>
                <a:solidFill>
                  <a:srgbClr val="0033CC"/>
                </a:solidFill>
                <a:effectLst/>
                <a:uLnTx/>
                <a:uFillTx/>
                <a:latin typeface="Arial" panose="020B0604020202020204" pitchFamily="34" charset="0"/>
                <a:ea typeface="+mn-ea"/>
                <a:cs typeface="Arial" panose="020B0604020202020204" pitchFamily="34" charset="0"/>
              </a:rPr>
              <a:t>notifiche </a:t>
            </a:r>
            <a:r>
              <a:rPr kumimoji="0" lang="it-IT" sz="1800" b="1" i="0" u="none" strike="noStrike" kern="1200" cap="none" spc="0" normalizeH="0" baseline="0" noProof="0" dirty="0" err="1">
                <a:ln>
                  <a:noFill/>
                </a:ln>
                <a:solidFill>
                  <a:srgbClr val="0033CC"/>
                </a:solidFill>
                <a:effectLst/>
                <a:uLnTx/>
                <a:uFillTx/>
                <a:latin typeface="Arial" panose="020B0604020202020204" pitchFamily="34" charset="0"/>
                <a:ea typeface="+mn-ea"/>
                <a:cs typeface="Arial" panose="020B0604020202020204" pitchFamily="34" charset="0"/>
              </a:rPr>
              <a:t>push</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per avvisare il cliente sui continui aggiornamenti</a:t>
            </a:r>
            <a:r>
              <a:rPr kumimoji="0" lang="it-IT"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098" name="Picture 2" descr="Free photo App Internet Smartphone Mobile Phone Mobile Web - Max Pixel"/>
          <p:cNvPicPr>
            <a:picLocks noChangeAspect="1" noChangeArrowheads="1"/>
          </p:cNvPicPr>
          <p:nvPr/>
        </p:nvPicPr>
        <p:blipFill rotWithShape="1">
          <a:blip r:embed="rId3">
            <a:extLst>
              <a:ext uri="{28A0092B-C50C-407E-A947-70E740481C1C}">
                <a14:useLocalDpi xmlns:a14="http://schemas.microsoft.com/office/drawing/2010/main" val="0"/>
              </a:ext>
            </a:extLst>
          </a:blip>
          <a:srcRect l="6475" t="1691"/>
          <a:stretch/>
        </p:blipFill>
        <p:spPr bwMode="auto">
          <a:xfrm>
            <a:off x="6946900" y="1943100"/>
            <a:ext cx="1834284" cy="357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073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1751</Words>
  <Application>Microsoft Office PowerPoint</Application>
  <PresentationFormat>Presentazione su schermo (4:3)</PresentationFormat>
  <Paragraphs>197</Paragraphs>
  <Slides>45</Slides>
  <Notes>0</Notes>
  <HiddenSlides>0</HiddenSlides>
  <MMClips>1</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45</vt:i4>
      </vt:variant>
    </vt:vector>
  </HeadingPairs>
  <TitlesOfParts>
    <vt:vector size="49" baseType="lpstr">
      <vt:lpstr>Arial</vt:lpstr>
      <vt:lpstr>Calibri</vt:lpstr>
      <vt:lpstr>Calibri Light</vt:lpstr>
      <vt:lpstr>Tema di Office</vt:lpstr>
      <vt:lpstr>Presentazione standard di PowerPoint</vt:lpstr>
      <vt:lpstr>Agenda</vt:lpstr>
      <vt:lpstr>Che cos’è un’app?</vt:lpstr>
      <vt:lpstr>Che cos’è un’applicazione desktop?</vt:lpstr>
      <vt:lpstr>Applicazioni desktop</vt:lpstr>
      <vt:lpstr>Che cos’è un’applicazione mobile?</vt:lpstr>
      <vt:lpstr>Come si installa un’app?</vt:lpstr>
      <vt:lpstr>Come si scarica un’app?</vt:lpstr>
      <vt:lpstr>Tipologie di applicazioni mobile</vt:lpstr>
      <vt:lpstr>Tipologie di applicazioni mobile</vt:lpstr>
      <vt:lpstr>Tipologie di applicazioni mobile</vt:lpstr>
      <vt:lpstr>User Experience</vt:lpstr>
      <vt:lpstr>User Experience</vt:lpstr>
      <vt:lpstr>User Experience</vt:lpstr>
      <vt:lpstr>Valutazione dell’usabilità</vt:lpstr>
      <vt:lpstr>Principi di usabilità delle APP</vt:lpstr>
      <vt:lpstr>Principi di usabilità delle APP</vt:lpstr>
      <vt:lpstr>Principi di usabilità delle APP</vt:lpstr>
      <vt:lpstr>Principi di usabilità delle APP</vt:lpstr>
      <vt:lpstr>Principi di usabilità delle APP</vt:lpstr>
      <vt:lpstr>Principi di usabilità delle APP</vt:lpstr>
      <vt:lpstr>Principi di usabilità delle APP</vt:lpstr>
      <vt:lpstr>Principi di usabilità delle APP</vt:lpstr>
      <vt:lpstr>Principi di usabilità delle APP</vt:lpstr>
      <vt:lpstr>Principi di usabilità delle APP</vt:lpstr>
      <vt:lpstr>Progettazione della navigazione su APP</vt:lpstr>
      <vt:lpstr>Progettazione della navigazione su APP</vt:lpstr>
      <vt:lpstr>Progettazione della navigazione su APP</vt:lpstr>
      <vt:lpstr>Progettazione della navigazione su APP</vt:lpstr>
      <vt:lpstr>Progettazione della navigazione su APP</vt:lpstr>
      <vt:lpstr>Progettazione della navigazione su APP</vt:lpstr>
      <vt:lpstr>Progettazione della navigazione su APP</vt:lpstr>
      <vt:lpstr>Activity</vt:lpstr>
      <vt:lpstr>Mockup e wireframe</vt:lpstr>
      <vt:lpstr>Mockup e wireframe: esempio</vt:lpstr>
      <vt:lpstr>Balsamiq</vt:lpstr>
      <vt:lpstr>FluidUI</vt:lpstr>
      <vt:lpstr>NinjaMock</vt:lpstr>
      <vt:lpstr>Invision</vt:lpstr>
      <vt:lpstr>Cosa significa open source?</vt:lpstr>
      <vt:lpstr>Progetti Open Source</vt:lpstr>
      <vt:lpstr>Come contribuire</vt:lpstr>
      <vt:lpstr>GitHub</vt:lpstr>
      <vt:lpstr>Repository GitHub</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di Microsoft Office</dc:creator>
  <cp:lastModifiedBy>CA</cp:lastModifiedBy>
  <cp:revision>439</cp:revision>
  <dcterms:created xsi:type="dcterms:W3CDTF">2019-07-29T09:27:18Z</dcterms:created>
  <dcterms:modified xsi:type="dcterms:W3CDTF">2021-07-07T10:09:56Z</dcterms:modified>
</cp:coreProperties>
</file>