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7" r:id="rId3"/>
    <p:sldId id="316" r:id="rId4"/>
    <p:sldId id="317" r:id="rId5"/>
    <p:sldId id="343" r:id="rId6"/>
    <p:sldId id="344" r:id="rId7"/>
    <p:sldId id="345" r:id="rId8"/>
    <p:sldId id="378" r:id="rId9"/>
    <p:sldId id="379" r:id="rId10"/>
    <p:sldId id="346" r:id="rId11"/>
    <p:sldId id="347" r:id="rId12"/>
    <p:sldId id="348" r:id="rId13"/>
    <p:sldId id="349" r:id="rId14"/>
    <p:sldId id="350" r:id="rId15"/>
    <p:sldId id="351" r:id="rId16"/>
    <p:sldId id="360" r:id="rId17"/>
    <p:sldId id="381" r:id="rId18"/>
    <p:sldId id="352" r:id="rId19"/>
    <p:sldId id="353" r:id="rId20"/>
    <p:sldId id="354" r:id="rId21"/>
    <p:sldId id="356" r:id="rId22"/>
    <p:sldId id="361" r:id="rId23"/>
    <p:sldId id="364" r:id="rId24"/>
    <p:sldId id="362" r:id="rId25"/>
    <p:sldId id="366" r:id="rId26"/>
    <p:sldId id="358" r:id="rId27"/>
    <p:sldId id="380" r:id="rId28"/>
    <p:sldId id="365" r:id="rId29"/>
    <p:sldId id="367" r:id="rId30"/>
    <p:sldId id="368" r:id="rId31"/>
    <p:sldId id="369" r:id="rId32"/>
    <p:sldId id="370" r:id="rId33"/>
    <p:sldId id="371" r:id="rId34"/>
    <p:sldId id="372" r:id="rId35"/>
    <p:sldId id="373" r:id="rId36"/>
    <p:sldId id="374" r:id="rId37"/>
    <p:sldId id="376" r:id="rId38"/>
    <p:sldId id="383" r:id="rId39"/>
    <p:sldId id="25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15" d="100"/>
          <a:sy n="115" d="100"/>
        </p:scale>
        <p:origin x="14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92DE5-B72B-40B1-A49A-B5F51E0203FA}" type="datetimeFigureOut">
              <a:rPr lang="it-IT" smtClean="0"/>
              <a:t>18/06/2021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B9720-F640-4774-89BA-98B0FAC8587E}" type="slidenum">
              <a:rPr lang="it-IT" smtClean="0"/>
              <a:t>‹N›</a:t>
            </a:fld>
            <a:endParaRPr lang="it-IT"/>
          </a:p>
        </p:txBody>
      </p:sp>
    </p:spTree>
    <p:extLst>
      <p:ext uri="{BB962C8B-B14F-4D97-AF65-F5344CB8AC3E}">
        <p14:creationId xmlns:p14="http://schemas.microsoft.com/office/powerpoint/2010/main" val="421522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18/06/2021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0877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18/06/2021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10000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18/06/2021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6897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18/06/2021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3322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13A9101-FB2D-9A4B-89C0-54FF7758AA71}" type="datetimeFigureOut">
              <a:rPr lang="it-IT" smtClean="0"/>
              <a:t>18/06/2021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39054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13A9101-FB2D-9A4B-89C0-54FF7758AA71}" type="datetimeFigureOut">
              <a:rPr lang="it-IT" smtClean="0"/>
              <a:t>18/06/2021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16371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13A9101-FB2D-9A4B-89C0-54FF7758AA71}" type="datetimeFigureOut">
              <a:rPr lang="it-IT" smtClean="0"/>
              <a:t>18/06/2021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76447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13A9101-FB2D-9A4B-89C0-54FF7758AA71}" type="datetimeFigureOut">
              <a:rPr lang="it-IT" smtClean="0"/>
              <a:t>18/06/2021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59336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A9101-FB2D-9A4B-89C0-54FF7758AA71}" type="datetimeFigureOut">
              <a:rPr lang="it-IT" smtClean="0"/>
              <a:t>18/06/2021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1222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3A9101-FB2D-9A4B-89C0-54FF7758AA71}" type="datetimeFigureOut">
              <a:rPr lang="it-IT" smtClean="0"/>
              <a:t>18/06/2021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5338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3A9101-FB2D-9A4B-89C0-54FF7758AA71}" type="datetimeFigureOut">
              <a:rPr lang="it-IT" smtClean="0"/>
              <a:t>18/06/2021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64286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A9101-FB2D-9A4B-89C0-54FF7758AA71}" type="datetimeFigureOut">
              <a:rPr lang="it-IT" smtClean="0"/>
              <a:t>18/06/2021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A49C1-D0FF-7844-A0CC-70D5C0EDC5B3}" type="slidenum">
              <a:rPr lang="it-IT" smtClean="0"/>
              <a:t>‹N›</a:t>
            </a:fld>
            <a:endParaRPr lang="it-IT"/>
          </a:p>
        </p:txBody>
      </p:sp>
    </p:spTree>
    <p:extLst>
      <p:ext uri="{BB962C8B-B14F-4D97-AF65-F5344CB8AC3E}">
        <p14:creationId xmlns:p14="http://schemas.microsoft.com/office/powerpoint/2010/main" val="3633236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uvizu.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3EA6E184-2EE9-004A-A364-BF26FB5647DB}"/>
              </a:ext>
            </a:extLst>
          </p:cNvPr>
          <p:cNvSpPr>
            <a:spLocks noChangeArrowheads="1"/>
          </p:cNvSpPr>
          <p:nvPr/>
        </p:nvSpPr>
        <p:spPr bwMode="auto">
          <a:xfrm>
            <a:off x="899593" y="5384249"/>
            <a:ext cx="6624736" cy="276999"/>
          </a:xfrm>
          <a:prstGeom prst="rect">
            <a:avLst/>
          </a:prstGeom>
          <a:noFill/>
          <a:ln w="9525">
            <a:noFill/>
            <a:miter lim="800000"/>
            <a:headEnd/>
            <a:tailEnd/>
          </a:ln>
        </p:spPr>
        <p:txBody>
          <a:bodyPr wrap="square">
            <a:spAutoFit/>
          </a:bodyPr>
          <a:lstStyle/>
          <a:p>
            <a:r>
              <a:rPr lang="it-IT" altLang="it-IT" sz="1200" dirty="0" smtClean="0">
                <a:solidFill>
                  <a:srgbClr val="E4E4E4"/>
                </a:solidFill>
                <a:latin typeface="Calibri" charset="0"/>
                <a:ea typeface="Calibri" charset="0"/>
                <a:cs typeface="Calibri" charset="0"/>
              </a:rPr>
              <a:t>Roma| Giugno 2021</a:t>
            </a:r>
            <a:endParaRPr lang="it-IT" altLang="it-IT" sz="1200" dirty="0">
              <a:solidFill>
                <a:srgbClr val="E4E4E4"/>
              </a:solidFill>
              <a:latin typeface="Calibri" charset="0"/>
              <a:ea typeface="Calibri" charset="0"/>
              <a:cs typeface="Calibri" charset="0"/>
            </a:endParaRPr>
          </a:p>
        </p:txBody>
      </p:sp>
      <p:sp>
        <p:nvSpPr>
          <p:cNvPr id="5" name="Rettangolo 2">
            <a:extLst>
              <a:ext uri="{FF2B5EF4-FFF2-40B4-BE49-F238E27FC236}">
                <a16:creationId xmlns:a16="http://schemas.microsoft.com/office/drawing/2014/main" id="{AA09E2AC-C536-E042-9D62-BADF9FBD83B1}"/>
              </a:ext>
            </a:extLst>
          </p:cNvPr>
          <p:cNvSpPr>
            <a:spLocks noChangeArrowheads="1"/>
          </p:cNvSpPr>
          <p:nvPr/>
        </p:nvSpPr>
        <p:spPr bwMode="auto">
          <a:xfrm>
            <a:off x="899593" y="1776112"/>
            <a:ext cx="8034857"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3600" b="1" dirty="0" smtClean="0">
                <a:solidFill>
                  <a:schemeClr val="bg1"/>
                </a:solidFill>
                <a:latin typeface="Calibri" charset="0"/>
                <a:ea typeface="Calibri" charset="0"/>
                <a:cs typeface="Calibri" charset="0"/>
              </a:rPr>
              <a:t>Formazione a distanza (FAD)</a:t>
            </a:r>
            <a:endParaRPr lang="it-IT" sz="3600" b="1" dirty="0">
              <a:solidFill>
                <a:schemeClr val="bg1"/>
              </a:solidFill>
              <a:latin typeface="Calibri" charset="0"/>
              <a:ea typeface="Calibri" charset="0"/>
              <a:cs typeface="Calibri" charset="0"/>
            </a:endParaRPr>
          </a:p>
          <a:p>
            <a:endParaRPr lang="it-IT" sz="2800" b="1" dirty="0">
              <a:solidFill>
                <a:schemeClr val="bg1"/>
              </a:solidFill>
              <a:latin typeface="Calibri" charset="0"/>
              <a:ea typeface="Calibri" charset="0"/>
              <a:cs typeface="Calibri" charset="0"/>
            </a:endParaRPr>
          </a:p>
          <a:p>
            <a:r>
              <a:rPr lang="it-IT" sz="1300" dirty="0" smtClean="0">
                <a:solidFill>
                  <a:srgbClr val="E4C964"/>
                </a:solidFill>
                <a:latin typeface="Calibri" charset="0"/>
                <a:ea typeface="Calibri" charset="0"/>
                <a:cs typeface="Calibri" charset="0"/>
              </a:rPr>
              <a:t>Carmine Abate</a:t>
            </a:r>
            <a:r>
              <a:rPr lang="it-IT" sz="1300" i="1" dirty="0">
                <a:solidFill>
                  <a:srgbClr val="E4C964"/>
                </a:solidFill>
                <a:latin typeface="Calibri" charset="0"/>
                <a:ea typeface="Calibri" charset="0"/>
                <a:cs typeface="Calibri" charset="0"/>
              </a:rPr>
              <a:t/>
            </a:r>
            <a:br>
              <a:rPr lang="it-IT" sz="1300" i="1" dirty="0">
                <a:solidFill>
                  <a:srgbClr val="E4C964"/>
                </a:solidFill>
                <a:latin typeface="Calibri" charset="0"/>
                <a:ea typeface="Calibri" charset="0"/>
                <a:cs typeface="Calibri" charset="0"/>
              </a:rPr>
            </a:br>
            <a:r>
              <a:rPr lang="it-IT" sz="1300" i="1" dirty="0" smtClean="0">
                <a:solidFill>
                  <a:srgbClr val="E4C964"/>
                </a:solidFill>
                <a:latin typeface="Calibri" charset="0"/>
                <a:ea typeface="Calibri" charset="0"/>
                <a:cs typeface="Calibri" charset="0"/>
              </a:rPr>
              <a:t>Formatore </a:t>
            </a:r>
            <a:r>
              <a:rPr lang="it-IT" sz="1300" i="1" dirty="0">
                <a:solidFill>
                  <a:srgbClr val="E4C964"/>
                </a:solidFill>
                <a:latin typeface="Calibri" charset="0"/>
                <a:ea typeface="Calibri" charset="0"/>
                <a:cs typeface="Calibri" charset="0"/>
              </a:rPr>
              <a:t>digitale </a:t>
            </a:r>
            <a:r>
              <a:rPr lang="it-IT" sz="1300" i="1" dirty="0" smtClean="0">
                <a:solidFill>
                  <a:srgbClr val="E4C964"/>
                </a:solidFill>
                <a:latin typeface="Calibri" charset="0"/>
                <a:ea typeface="Calibri" charset="0"/>
                <a:cs typeface="Calibri" charset="0"/>
              </a:rPr>
              <a:t>senior</a:t>
            </a:r>
            <a:endParaRPr lang="it-IT" sz="1300" i="1" dirty="0">
              <a:solidFill>
                <a:srgbClr val="E4C964"/>
              </a:solidFill>
              <a:latin typeface="Calibri" charset="0"/>
              <a:ea typeface="Calibri" charset="0"/>
              <a:cs typeface="Calibri" charset="0"/>
            </a:endParaRPr>
          </a:p>
        </p:txBody>
      </p:sp>
    </p:spTree>
    <p:extLst>
      <p:ext uri="{BB962C8B-B14F-4D97-AF65-F5344CB8AC3E}">
        <p14:creationId xmlns:p14="http://schemas.microsoft.com/office/powerpoint/2010/main" val="378776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FAD sincrona e asincrona</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dirty="0">
                <a:latin typeface="Arial" panose="020B0604020202020204" pitchFamily="34" charset="0"/>
                <a:cs typeface="Arial" panose="020B0604020202020204" pitchFamily="34" charset="0"/>
              </a:rPr>
              <a:t>L’ampia categoria della Formazione a Distanza può essere suddivisa in due </a:t>
            </a:r>
            <a:r>
              <a:rPr lang="it-IT" sz="1800" dirty="0" smtClean="0">
                <a:latin typeface="Arial" panose="020B0604020202020204" pitchFamily="34" charset="0"/>
                <a:cs typeface="Arial" panose="020B0604020202020204" pitchFamily="34" charset="0"/>
              </a:rPr>
              <a:t>macro aree </a:t>
            </a:r>
            <a:r>
              <a:rPr lang="it-IT" sz="1800" dirty="0">
                <a:latin typeface="Arial" panose="020B0604020202020204" pitchFamily="34" charset="0"/>
                <a:cs typeface="Arial" panose="020B0604020202020204" pitchFamily="34" charset="0"/>
              </a:rPr>
              <a:t>a seconda della contemporaneità o meno tra docente e discente in :</a:t>
            </a:r>
          </a:p>
          <a:p>
            <a:pPr lvl="1" algn="just"/>
            <a:r>
              <a:rPr lang="it-IT" sz="1800" dirty="0" smtClean="0">
                <a:latin typeface="Arial" panose="020B0604020202020204" pitchFamily="34" charset="0"/>
                <a:cs typeface="Arial" panose="020B0604020202020204" pitchFamily="34" charset="0"/>
              </a:rPr>
              <a:t>FAD </a:t>
            </a:r>
            <a:r>
              <a:rPr lang="it-IT" sz="1800" dirty="0">
                <a:latin typeface="Arial" panose="020B0604020202020204" pitchFamily="34" charset="0"/>
                <a:cs typeface="Arial" panose="020B0604020202020204" pitchFamily="34" charset="0"/>
              </a:rPr>
              <a:t>Sincrona</a:t>
            </a:r>
          </a:p>
          <a:p>
            <a:pPr lvl="1" algn="just"/>
            <a:r>
              <a:rPr lang="it-IT" sz="1800" dirty="0" smtClean="0">
                <a:latin typeface="Arial" panose="020B0604020202020204" pitchFamily="34" charset="0"/>
                <a:cs typeface="Arial" panose="020B0604020202020204" pitchFamily="34" charset="0"/>
              </a:rPr>
              <a:t>FAD </a:t>
            </a:r>
            <a:r>
              <a:rPr lang="it-IT" sz="1800" dirty="0">
                <a:latin typeface="Arial" panose="020B0604020202020204" pitchFamily="34" charset="0"/>
                <a:cs typeface="Arial" panose="020B0604020202020204" pitchFamily="34" charset="0"/>
              </a:rPr>
              <a:t>Asincrona</a:t>
            </a:r>
          </a:p>
          <a:p>
            <a:pPr algn="just"/>
            <a:r>
              <a:rPr lang="it-IT" sz="1800" b="1" dirty="0">
                <a:solidFill>
                  <a:srgbClr val="0033CC"/>
                </a:solidFill>
                <a:latin typeface="Arial" panose="020B0604020202020204" pitchFamily="34" charset="0"/>
                <a:cs typeface="Arial" panose="020B0604020202020204" pitchFamily="34" charset="0"/>
              </a:rPr>
              <a:t>FAD Sincrona</a:t>
            </a:r>
            <a:r>
              <a:rPr lang="it-IT" sz="1800" dirty="0">
                <a:latin typeface="Arial" panose="020B0604020202020204" pitchFamily="34" charset="0"/>
                <a:cs typeface="Arial" panose="020B0604020202020204" pitchFamily="34" charset="0"/>
              </a:rPr>
              <a:t>: riguarda tutti quegli eventi formativi (corsi, seminari, convegni, conferenze, workshop, tavole rotonde </a:t>
            </a:r>
            <a:r>
              <a:rPr lang="it-IT" sz="1800" dirty="0" err="1">
                <a:latin typeface="Arial" panose="020B0604020202020204" pitchFamily="34" charset="0"/>
                <a:cs typeface="Arial" panose="020B0604020202020204" pitchFamily="34" charset="0"/>
              </a:rPr>
              <a:t>ecc</a:t>
            </a:r>
            <a:r>
              <a:rPr lang="it-IT" sz="1800" dirty="0">
                <a:latin typeface="Arial" panose="020B0604020202020204" pitchFamily="34" charset="0"/>
                <a:cs typeface="Arial" panose="020B0604020202020204" pitchFamily="34" charset="0"/>
              </a:rPr>
              <a:t>…) che, anche se seguiti attraverso la rete in luogo diverso da quello in cui si svolge l’avvenimento, avviene in contemporanea con l’evento frontale in aula, e può essere prevista, o meno, l’interazione dei discenti con i docenti e/o i relatori.</a:t>
            </a:r>
            <a:endParaRPr lang="it-IT" sz="1200" dirty="0">
              <a:latin typeface="Arial" panose="020B0604020202020204" pitchFamily="34" charset="0"/>
              <a:cs typeface="Arial" panose="020B0604020202020204" pitchFamily="34" charset="0"/>
            </a:endParaRPr>
          </a:p>
        </p:txBody>
      </p:sp>
      <p:pic>
        <p:nvPicPr>
          <p:cNvPr id="6" name="Picture 2" descr="Educazione, Apprendimento On-Line, Icona, E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946" y="1874724"/>
            <a:ext cx="20675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06692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FAD sincrona e asincrona</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558221"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FAD Asincrona</a:t>
            </a:r>
            <a:r>
              <a:rPr lang="it-IT" sz="1800" dirty="0">
                <a:latin typeface="Arial" panose="020B0604020202020204" pitchFamily="34" charset="0"/>
                <a:cs typeface="Arial" panose="020B0604020202020204" pitchFamily="34" charset="0"/>
              </a:rPr>
              <a:t>: riguarda tutti quegli eventi formativi, trasmessi o scaricati (</a:t>
            </a:r>
            <a:r>
              <a:rPr lang="it-IT" sz="1800" dirty="0" err="1">
                <a:latin typeface="Arial" panose="020B0604020202020204" pitchFamily="34" charset="0"/>
                <a:cs typeface="Arial" panose="020B0604020202020204" pitchFamily="34" charset="0"/>
              </a:rPr>
              <a:t>podcast</a:t>
            </a:r>
            <a:r>
              <a:rPr lang="it-IT" sz="1800" dirty="0">
                <a:latin typeface="Arial" panose="020B0604020202020204" pitchFamily="34" charset="0"/>
                <a:cs typeface="Arial" panose="020B0604020202020204" pitchFamily="34" charset="0"/>
              </a:rPr>
              <a:t>) attraverso la rete, in momenti diversi da quelli in cui effettivamente si svolgono. </a:t>
            </a:r>
          </a:p>
          <a:p>
            <a:pPr algn="just"/>
            <a:r>
              <a:rPr lang="it-IT" sz="1800" dirty="0">
                <a:latin typeface="Arial" panose="020B0604020202020204" pitchFamily="34" charset="0"/>
                <a:cs typeface="Arial" panose="020B0604020202020204" pitchFamily="34" charset="0"/>
              </a:rPr>
              <a:t>Possono essere mono o </a:t>
            </a:r>
            <a:r>
              <a:rPr lang="it-IT" sz="1800" dirty="0" err="1">
                <a:latin typeface="Arial" panose="020B0604020202020204" pitchFamily="34" charset="0"/>
                <a:cs typeface="Arial" panose="020B0604020202020204" pitchFamily="34" charset="0"/>
              </a:rPr>
              <a:t>pluri</a:t>
            </a:r>
            <a:r>
              <a:rPr lang="it-IT" sz="1800" dirty="0">
                <a:latin typeface="Arial" panose="020B0604020202020204" pitchFamily="34" charset="0"/>
                <a:cs typeface="Arial" panose="020B0604020202020204" pitchFamily="34" charset="0"/>
              </a:rPr>
              <a:t> piattaforma, ovvero fruibili sia attraverso l’uso del pc collegato alla rete, sia attraverso portatili, Tablet e Smartphone ai quali l’interfaccia si adatterà automaticamente per un’idonea visione e non legati ad un singolo sistema operativo o ad un browser </a:t>
            </a:r>
            <a:r>
              <a:rPr lang="it-IT" sz="1800" dirty="0" smtClean="0">
                <a:latin typeface="Arial" panose="020B0604020202020204" pitchFamily="34" charset="0"/>
                <a:cs typeface="Arial" panose="020B0604020202020204" pitchFamily="34" charset="0"/>
              </a:rPr>
              <a:t>specifico.</a:t>
            </a:r>
          </a:p>
          <a:p>
            <a:pPr algn="just"/>
            <a:r>
              <a:rPr lang="it-IT" sz="1800" dirty="0" smtClean="0">
                <a:latin typeface="Arial" panose="020B0604020202020204" pitchFamily="34" charset="0"/>
                <a:cs typeface="Arial" panose="020B0604020202020204" pitchFamily="34" charset="0"/>
              </a:rPr>
              <a:t>In </a:t>
            </a:r>
            <a:r>
              <a:rPr lang="it-IT" sz="1800" dirty="0">
                <a:latin typeface="Arial" panose="020B0604020202020204" pitchFamily="34" charset="0"/>
                <a:cs typeface="Arial" panose="020B0604020202020204" pitchFamily="34" charset="0"/>
              </a:rPr>
              <a:t>questa sezione ricadono i </a:t>
            </a:r>
            <a:r>
              <a:rPr lang="it-IT" sz="1800" b="1" dirty="0">
                <a:solidFill>
                  <a:srgbClr val="0033CC"/>
                </a:solidFill>
                <a:latin typeface="Arial" panose="020B0604020202020204" pitchFamily="34" charset="0"/>
                <a:cs typeface="Arial" panose="020B0604020202020204" pitchFamily="34" charset="0"/>
              </a:rPr>
              <a:t>corsi </a:t>
            </a:r>
            <a:r>
              <a:rPr lang="it-IT" sz="1800" b="1" i="1" dirty="0">
                <a:solidFill>
                  <a:srgbClr val="0033CC"/>
                </a:solidFill>
                <a:latin typeface="Arial" panose="020B0604020202020204" pitchFamily="34" charset="0"/>
                <a:cs typeface="Arial" panose="020B0604020202020204" pitchFamily="34" charset="0"/>
              </a:rPr>
              <a:t>e-learning</a:t>
            </a:r>
            <a:r>
              <a:rPr lang="it-IT" sz="1800" dirty="0">
                <a:latin typeface="Arial" panose="020B0604020202020204" pitchFamily="34" charset="0"/>
                <a:cs typeface="Arial" panose="020B0604020202020204" pitchFamily="34" charset="0"/>
              </a:rPr>
              <a:t>, che prevedono l’adozione di differenti metodologie didattiche e differenti soluzioni tecnologiche, a seconda delle specificità dei contenuti da valorizzare e dei target da raggiungere </a:t>
            </a:r>
            <a:endParaRPr lang="it-IT" sz="1000" dirty="0">
              <a:latin typeface="Arial" panose="020B0604020202020204" pitchFamily="34" charset="0"/>
              <a:cs typeface="Arial" panose="020B0604020202020204" pitchFamily="34" charset="0"/>
            </a:endParaRPr>
          </a:p>
        </p:txBody>
      </p:sp>
      <p:pic>
        <p:nvPicPr>
          <p:cNvPr id="2054" name="Picture 6" descr="mooc-logo"/>
          <p:cNvPicPr>
            <a:picLocks noChangeAspect="1" noChangeArrowheads="1"/>
          </p:cNvPicPr>
          <p:nvPr/>
        </p:nvPicPr>
        <p:blipFill rotWithShape="1">
          <a:blip r:embed="rId3">
            <a:extLst>
              <a:ext uri="{28A0092B-C50C-407E-A947-70E740481C1C}">
                <a14:useLocalDpi xmlns:a14="http://schemas.microsoft.com/office/drawing/2010/main" val="0"/>
              </a:ext>
            </a:extLst>
          </a:blip>
          <a:srcRect t="18580" b="17975"/>
          <a:stretch/>
        </p:blipFill>
        <p:spPr bwMode="auto">
          <a:xfrm>
            <a:off x="6758247" y="1878708"/>
            <a:ext cx="1955858" cy="65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13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Organizzazione dei percorsi di fruizione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48699" cy="3687392"/>
          </a:xfrm>
        </p:spPr>
        <p:txBody>
          <a:bodyPr>
            <a:noAutofit/>
          </a:bodyPr>
          <a:lstStyle/>
          <a:p>
            <a:pPr algn="just"/>
            <a:r>
              <a:rPr lang="it-IT" sz="1800" dirty="0" smtClean="0">
                <a:latin typeface="Arial" panose="020B0604020202020204" pitchFamily="34" charset="0"/>
                <a:cs typeface="Arial" panose="020B0604020202020204" pitchFamily="34" charset="0"/>
              </a:rPr>
              <a:t>L’approccio metodologico adottato per un corso erogato in modalità e-learning dovrebbe sempre impiegare al meglio tutte le specifiche opportunità che la rete offre, in particolare </a:t>
            </a:r>
            <a:r>
              <a:rPr lang="it-IT" sz="1800" b="1" dirty="0" smtClean="0">
                <a:solidFill>
                  <a:srgbClr val="0033CC"/>
                </a:solidFill>
                <a:latin typeface="Arial" panose="020B0604020202020204" pitchFamily="34" charset="0"/>
                <a:cs typeface="Arial" panose="020B0604020202020204" pitchFamily="34" charset="0"/>
              </a:rPr>
              <a:t>l’interattività</a:t>
            </a:r>
            <a:r>
              <a:rPr lang="it-IT" sz="1800" dirty="0" smtClean="0">
                <a:latin typeface="Arial" panose="020B0604020202020204" pitchFamily="34" charset="0"/>
                <a:cs typeface="Arial" panose="020B0604020202020204" pitchFamily="34" charset="0"/>
              </a:rPr>
              <a:t> e la </a:t>
            </a:r>
            <a:r>
              <a:rPr lang="it-IT" sz="1800" b="1" dirty="0" smtClean="0">
                <a:solidFill>
                  <a:srgbClr val="0033CC"/>
                </a:solidFill>
                <a:latin typeface="Arial" panose="020B0604020202020204" pitchFamily="34" charset="0"/>
                <a:cs typeface="Arial" panose="020B0604020202020204" pitchFamily="34" charset="0"/>
              </a:rPr>
              <a:t>multimedialità</a:t>
            </a:r>
            <a:r>
              <a:rPr lang="it-IT" sz="1800" dirty="0" smtClean="0">
                <a:latin typeface="Arial" panose="020B0604020202020204" pitchFamily="34" charset="0"/>
                <a:cs typeface="Arial" panose="020B0604020202020204" pitchFamily="34" charset="0"/>
              </a:rPr>
              <a:t>.</a:t>
            </a:r>
          </a:p>
          <a:p>
            <a:pPr algn="just"/>
            <a:r>
              <a:rPr lang="it-IT" sz="1800" dirty="0">
                <a:latin typeface="Arial" panose="020B0604020202020204" pitchFamily="34" charset="0"/>
                <a:cs typeface="Arial" panose="020B0604020202020204" pitchFamily="34" charset="0"/>
              </a:rPr>
              <a:t>Gli interventi di </a:t>
            </a:r>
            <a:r>
              <a:rPr lang="it-IT" sz="1800" i="1" dirty="0">
                <a:latin typeface="Arial" panose="020B0604020202020204" pitchFamily="34" charset="0"/>
                <a:cs typeface="Arial" panose="020B0604020202020204" pitchFamily="34" charset="0"/>
              </a:rPr>
              <a:t>e-learning </a:t>
            </a:r>
            <a:r>
              <a:rPr lang="it-IT" sz="1800" dirty="0">
                <a:latin typeface="Arial" panose="020B0604020202020204" pitchFamily="34" charset="0"/>
                <a:cs typeface="Arial" panose="020B0604020202020204" pitchFamily="34" charset="0"/>
              </a:rPr>
              <a:t>di qualità elevata andrebbero realizzati attraverso percorsi </a:t>
            </a:r>
            <a:r>
              <a:rPr lang="it-IT" sz="1800" dirty="0" smtClean="0">
                <a:latin typeface="Arial" panose="020B0604020202020204" pitchFamily="34" charset="0"/>
                <a:cs typeface="Arial" panose="020B0604020202020204" pitchFamily="34" charset="0"/>
              </a:rPr>
              <a:t>di progettazione </a:t>
            </a:r>
            <a:r>
              <a:rPr lang="it-IT" sz="1800" dirty="0">
                <a:latin typeface="Arial" panose="020B0604020202020204" pitchFamily="34" charset="0"/>
                <a:cs typeface="Arial" panose="020B0604020202020204" pitchFamily="34" charset="0"/>
              </a:rPr>
              <a:t>incentrati sui </a:t>
            </a:r>
            <a:r>
              <a:rPr lang="it-IT" sz="1800" b="1" dirty="0">
                <a:latin typeface="Arial" panose="020B0604020202020204" pitchFamily="34" charset="0"/>
                <a:cs typeface="Arial" panose="020B0604020202020204" pitchFamily="34" charset="0"/>
              </a:rPr>
              <a:t>fabbisogni formativi</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dei discenti.</a:t>
            </a:r>
            <a:endParaRPr lang="it-IT" sz="1800" dirty="0" smtClean="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In questo contesto, rappresentano aspetti particolarmente qualificanti di un intervento </a:t>
            </a:r>
            <a:r>
              <a:rPr lang="it-IT" sz="1800" dirty="0" smtClean="0">
                <a:latin typeface="Arial" panose="020B0604020202020204" pitchFamily="34" charset="0"/>
                <a:cs typeface="Arial" panose="020B0604020202020204" pitchFamily="34" charset="0"/>
              </a:rPr>
              <a:t>di </a:t>
            </a:r>
            <a:r>
              <a:rPr lang="it-IT" sz="1800" i="1" dirty="0" smtClean="0">
                <a:latin typeface="Arial" panose="020B0604020202020204" pitchFamily="34" charset="0"/>
                <a:cs typeface="Arial" panose="020B0604020202020204" pitchFamily="34" charset="0"/>
              </a:rPr>
              <a:t>e-learning</a:t>
            </a:r>
            <a:endParaRPr lang="it-IT" sz="1800" i="1" dirty="0">
              <a:latin typeface="Arial" panose="020B0604020202020204" pitchFamily="34" charset="0"/>
              <a:cs typeface="Arial" panose="020B0604020202020204" pitchFamily="34" charset="0"/>
            </a:endParaRPr>
          </a:p>
          <a:p>
            <a:pPr lvl="1"/>
            <a:r>
              <a:rPr lang="it-IT" sz="1800" dirty="0" smtClean="0">
                <a:latin typeface="Arial" panose="020B0604020202020204" pitchFamily="34" charset="0"/>
                <a:cs typeface="Arial" panose="020B0604020202020204" pitchFamily="34" charset="0"/>
              </a:rPr>
              <a:t>il </a:t>
            </a:r>
            <a:r>
              <a:rPr lang="it-IT" sz="1800" dirty="0">
                <a:latin typeface="Arial" panose="020B0604020202020204" pitchFamily="34" charset="0"/>
                <a:cs typeface="Arial" panose="020B0604020202020204" pitchFamily="34" charset="0"/>
              </a:rPr>
              <a:t>ruolo attivo dell’utente</a:t>
            </a:r>
            <a:r>
              <a:rPr lang="it-IT" sz="1800" dirty="0" smtClean="0">
                <a:latin typeface="Arial" panose="020B0604020202020204" pitchFamily="34" charset="0"/>
                <a:cs typeface="Arial" panose="020B0604020202020204" pitchFamily="34" charset="0"/>
              </a:rPr>
              <a:t>;</a:t>
            </a:r>
          </a:p>
          <a:p>
            <a:pPr lvl="1"/>
            <a:r>
              <a:rPr lang="it-IT" sz="1800" dirty="0" smtClean="0">
                <a:latin typeface="Arial" panose="020B0604020202020204" pitchFamily="34" charset="0"/>
                <a:cs typeface="Arial" panose="020B0604020202020204" pitchFamily="34" charset="0"/>
              </a:rPr>
              <a:t>l’importanza </a:t>
            </a:r>
            <a:r>
              <a:rPr lang="it-IT" sz="1800" dirty="0">
                <a:latin typeface="Arial" panose="020B0604020202020204" pitchFamily="34" charset="0"/>
                <a:cs typeface="Arial" panose="020B0604020202020204" pitchFamily="34" charset="0"/>
              </a:rPr>
              <a:t>della classe virtuale, che comporta l’inserimento dell’utente in un </a:t>
            </a:r>
            <a:r>
              <a:rPr lang="it-IT" sz="1800" dirty="0" smtClean="0">
                <a:latin typeface="Arial" panose="020B0604020202020204" pitchFamily="34" charset="0"/>
                <a:cs typeface="Arial" panose="020B0604020202020204" pitchFamily="34" charset="0"/>
              </a:rPr>
              <a:t>apposito ambiente </a:t>
            </a:r>
            <a:r>
              <a:rPr lang="it-IT" sz="1800" dirty="0">
                <a:latin typeface="Arial" panose="020B0604020202020204" pitchFamily="34" charset="0"/>
                <a:cs typeface="Arial" panose="020B0604020202020204" pitchFamily="34" charset="0"/>
              </a:rPr>
              <a:t>di apprendimento in </a:t>
            </a:r>
            <a:r>
              <a:rPr lang="it-IT" sz="1800" dirty="0" smtClean="0">
                <a:latin typeface="Arial" panose="020B0604020202020204" pitchFamily="34" charset="0"/>
                <a:cs typeface="Arial" panose="020B0604020202020204" pitchFamily="34" charset="0"/>
              </a:rPr>
              <a:t>comune;</a:t>
            </a:r>
          </a:p>
          <a:p>
            <a:pPr lvl="1"/>
            <a:r>
              <a:rPr lang="it-IT" sz="1800" dirty="0" smtClean="0">
                <a:latin typeface="Arial" panose="020B0604020202020204" pitchFamily="34" charset="0"/>
                <a:cs typeface="Arial" panose="020B0604020202020204" pitchFamily="34" charset="0"/>
              </a:rPr>
              <a:t>le attività previste per il </a:t>
            </a:r>
            <a:r>
              <a:rPr lang="it-IT" sz="1800" dirty="0" smtClean="0">
                <a:latin typeface="Arial" panose="020B0604020202020204" pitchFamily="34" charset="0"/>
                <a:cs typeface="Arial" panose="020B0604020202020204" pitchFamily="34" charset="0"/>
              </a:rPr>
              <a:t>docente.</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93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Organizzazione dei percorsi di fruizione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8562974" cy="3687392"/>
          </a:xfrm>
        </p:spPr>
        <p:txBody>
          <a:bodyPr>
            <a:noAutofit/>
          </a:bodyPr>
          <a:lstStyle/>
          <a:p>
            <a:pPr algn="just"/>
            <a:r>
              <a:rPr lang="it-IT" sz="1800" dirty="0">
                <a:latin typeface="Arial" panose="020B0604020202020204" pitchFamily="34" charset="0"/>
                <a:cs typeface="Arial" panose="020B0604020202020204" pitchFamily="34" charset="0"/>
              </a:rPr>
              <a:t>Dal punto di vista dell'apprendimento, gli obiettivi vengono raggiunti con </a:t>
            </a:r>
            <a:r>
              <a:rPr lang="it-IT" sz="1800" dirty="0" smtClean="0">
                <a:latin typeface="Arial" panose="020B0604020202020204" pitchFamily="34" charset="0"/>
                <a:cs typeface="Arial" panose="020B0604020202020204" pitchFamily="34" charset="0"/>
              </a:rPr>
              <a:t>maggiore </a:t>
            </a:r>
            <a:r>
              <a:rPr lang="it-IT" sz="1800" b="1" dirty="0" smtClean="0">
                <a:solidFill>
                  <a:srgbClr val="0033CC"/>
                </a:solidFill>
                <a:latin typeface="Arial" panose="020B0604020202020204" pitchFamily="34" charset="0"/>
                <a:cs typeface="Arial" panose="020B0604020202020204" pitchFamily="34" charset="0"/>
              </a:rPr>
              <a:t>facilità</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quando gli utenti ne avvertono consapevolmente la </a:t>
            </a:r>
            <a:r>
              <a:rPr lang="it-IT" sz="1800" b="1" dirty="0">
                <a:solidFill>
                  <a:srgbClr val="0033CC"/>
                </a:solidFill>
                <a:latin typeface="Arial" panose="020B0604020202020204" pitchFamily="34" charset="0"/>
                <a:cs typeface="Arial" panose="020B0604020202020204" pitchFamily="34" charset="0"/>
              </a:rPr>
              <a:t>necessità</a:t>
            </a:r>
            <a:r>
              <a:rPr lang="it-IT" sz="1800" dirty="0">
                <a:latin typeface="Arial" panose="020B0604020202020204" pitchFamily="34" charset="0"/>
                <a:cs typeface="Arial" panose="020B0604020202020204" pitchFamily="34" charset="0"/>
              </a:rPr>
              <a:t>, ovvero quando gli </a:t>
            </a:r>
            <a:r>
              <a:rPr lang="it-IT" sz="1800" dirty="0" smtClean="0">
                <a:latin typeface="Arial" panose="020B0604020202020204" pitchFamily="34" charset="0"/>
                <a:cs typeface="Arial" panose="020B0604020202020204" pitchFamily="34" charset="0"/>
              </a:rPr>
              <a:t>stessi percepiscono </a:t>
            </a:r>
            <a:r>
              <a:rPr lang="it-IT" sz="1800" dirty="0">
                <a:latin typeface="Arial" panose="020B0604020202020204" pitchFamily="34" charset="0"/>
                <a:cs typeface="Arial" panose="020B0604020202020204" pitchFamily="34" charset="0"/>
              </a:rPr>
              <a:t>l’utilità dell’apprendimento e il divario, in atto esistente, tra ciò che sanno </a:t>
            </a:r>
            <a:r>
              <a:rPr lang="it-IT" sz="1800" dirty="0" smtClean="0">
                <a:latin typeface="Arial" panose="020B0604020202020204" pitchFamily="34" charset="0"/>
                <a:cs typeface="Arial" panose="020B0604020202020204" pitchFamily="34" charset="0"/>
              </a:rPr>
              <a:t>e quanto </a:t>
            </a:r>
            <a:r>
              <a:rPr lang="it-IT" sz="1800" dirty="0">
                <a:latin typeface="Arial" panose="020B0604020202020204" pitchFamily="34" charset="0"/>
                <a:cs typeface="Arial" panose="020B0604020202020204" pitchFamily="34" charset="0"/>
              </a:rPr>
              <a:t>ancora potrebbero apprendere</a:t>
            </a:r>
            <a:r>
              <a:rPr lang="it-IT" sz="1800" dirty="0" smtClean="0">
                <a:latin typeface="Arial" panose="020B0604020202020204" pitchFamily="34" charset="0"/>
                <a:cs typeface="Arial" panose="020B0604020202020204" pitchFamily="34" charset="0"/>
              </a:rPr>
              <a:t>.</a:t>
            </a:r>
          </a:p>
          <a:p>
            <a:r>
              <a:rPr lang="it-IT" sz="1800" dirty="0">
                <a:latin typeface="Arial" panose="020B0604020202020204" pitchFamily="34" charset="0"/>
                <a:cs typeface="Arial" panose="020B0604020202020204" pitchFamily="34" charset="0"/>
              </a:rPr>
              <a:t>E’ utile quindi che il percorso formativo proposto sia così </a:t>
            </a:r>
            <a:r>
              <a:rPr lang="it-IT" sz="1800" dirty="0" smtClean="0">
                <a:latin typeface="Arial" panose="020B0604020202020204" pitchFamily="34" charset="0"/>
                <a:cs typeface="Arial" panose="020B0604020202020204" pitchFamily="34" charset="0"/>
              </a:rPr>
              <a:t>strutturato:</a:t>
            </a:r>
          </a:p>
          <a:p>
            <a:pPr lvl="1"/>
            <a:r>
              <a:rPr lang="it-IT" sz="1800" b="1" i="1" dirty="0" smtClean="0">
                <a:latin typeface="Arial" panose="020B0604020202020204" pitchFamily="34" charset="0"/>
                <a:cs typeface="Arial" panose="020B0604020202020204" pitchFamily="34" charset="0"/>
              </a:rPr>
              <a:t>life-</a:t>
            </a:r>
            <a:r>
              <a:rPr lang="it-IT" sz="1800" b="1" i="1" dirty="0" err="1" smtClean="0">
                <a:latin typeface="Arial" panose="020B0604020202020204" pitchFamily="34" charset="0"/>
                <a:cs typeface="Arial" panose="020B0604020202020204" pitchFamily="34" charset="0"/>
              </a:rPr>
              <a:t>centered</a:t>
            </a:r>
            <a:r>
              <a:rPr lang="it-IT" sz="1800" i="1" dirty="0" smtClean="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a:t>
            </a:r>
            <a:r>
              <a:rPr lang="it-IT" sz="1800" dirty="0">
                <a:latin typeface="Arial" panose="020B0604020202020204" pitchFamily="34" charset="0"/>
                <a:cs typeface="Arial" panose="020B0604020202020204" pitchFamily="34" charset="0"/>
              </a:rPr>
              <a:t>contestualizzato rispetto all’esperienza personale dei </a:t>
            </a:r>
            <a:r>
              <a:rPr lang="it-IT" sz="1800" dirty="0" smtClean="0">
                <a:latin typeface="Arial" panose="020B0604020202020204" pitchFamily="34" charset="0"/>
                <a:cs typeface="Arial" panose="020B0604020202020204" pitchFamily="34" charset="0"/>
              </a:rPr>
              <a:t>corsisti)</a:t>
            </a:r>
          </a:p>
          <a:p>
            <a:pPr lvl="1"/>
            <a:r>
              <a:rPr lang="it-IT" sz="1800" b="1" i="1" dirty="0" smtClean="0">
                <a:latin typeface="Arial" panose="020B0604020202020204" pitchFamily="34" charset="0"/>
                <a:cs typeface="Arial" panose="020B0604020202020204" pitchFamily="34" charset="0"/>
              </a:rPr>
              <a:t>task-</a:t>
            </a:r>
            <a:r>
              <a:rPr lang="it-IT" sz="1800" b="1" i="1" dirty="0" err="1" smtClean="0">
                <a:latin typeface="Arial" panose="020B0604020202020204" pitchFamily="34" charset="0"/>
                <a:cs typeface="Arial" panose="020B0604020202020204" pitchFamily="34" charset="0"/>
              </a:rPr>
              <a:t>centered</a:t>
            </a:r>
            <a:r>
              <a:rPr lang="it-IT" sz="1800" i="1"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a:t>
            </a:r>
            <a:r>
              <a:rPr lang="it-IT" sz="1800" dirty="0" smtClean="0">
                <a:latin typeface="Arial" panose="020B0604020202020204" pitchFamily="34" charset="0"/>
                <a:cs typeface="Arial" panose="020B0604020202020204" pitchFamily="34" charset="0"/>
              </a:rPr>
              <a:t>contestualizzato rispetto </a:t>
            </a:r>
            <a:r>
              <a:rPr lang="it-IT" sz="1800" dirty="0">
                <a:latin typeface="Arial" panose="020B0604020202020204" pitchFamily="34" charset="0"/>
                <a:cs typeface="Arial" panose="020B0604020202020204" pitchFamily="34" charset="0"/>
              </a:rPr>
              <a:t>allo svolgimento di compiti </a:t>
            </a:r>
            <a:r>
              <a:rPr lang="it-IT" sz="1800" dirty="0" smtClean="0">
                <a:latin typeface="Arial" panose="020B0604020202020204" pitchFamily="34" charset="0"/>
                <a:cs typeface="Arial" panose="020B0604020202020204" pitchFamily="34" charset="0"/>
              </a:rPr>
              <a:t>operativi)</a:t>
            </a:r>
          </a:p>
          <a:p>
            <a:pPr lvl="1"/>
            <a:r>
              <a:rPr lang="it-IT" sz="1800" b="1" i="1" dirty="0" err="1" smtClean="0">
                <a:latin typeface="Arial" panose="020B0604020202020204" pitchFamily="34" charset="0"/>
                <a:cs typeface="Arial" panose="020B0604020202020204" pitchFamily="34" charset="0"/>
              </a:rPr>
              <a:t>problem-centered</a:t>
            </a:r>
            <a:r>
              <a:rPr lang="it-IT" sz="1800" i="1"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(basato sulla risoluzione </a:t>
            </a:r>
            <a:r>
              <a:rPr lang="it-IT" sz="1800" dirty="0" smtClean="0">
                <a:latin typeface="Arial" panose="020B0604020202020204" pitchFamily="34" charset="0"/>
                <a:cs typeface="Arial" panose="020B0604020202020204" pitchFamily="34" charset="0"/>
              </a:rPr>
              <a:t>di problemi</a:t>
            </a:r>
            <a:r>
              <a:rPr lang="it-IT" sz="1800" dirty="0">
                <a:latin typeface="Arial" panose="020B0604020202020204" pitchFamily="34" charset="0"/>
                <a:cs typeface="Arial" panose="020B0604020202020204" pitchFamily="34" charset="0"/>
              </a:rPr>
              <a:t>): si tratta, in sostanza, di organizzare l'esperienza formativa in modo che essa </a:t>
            </a:r>
            <a:r>
              <a:rPr lang="it-IT" sz="1800" dirty="0" smtClean="0">
                <a:latin typeface="Arial" panose="020B0604020202020204" pitchFamily="34" charset="0"/>
                <a:cs typeface="Arial" panose="020B0604020202020204" pitchFamily="34" charset="0"/>
              </a:rPr>
              <a:t>sia strettamente </a:t>
            </a:r>
            <a:r>
              <a:rPr lang="it-IT" sz="1800" dirty="0">
                <a:latin typeface="Arial" panose="020B0604020202020204" pitchFamily="34" charset="0"/>
                <a:cs typeface="Arial" panose="020B0604020202020204" pitchFamily="34" charset="0"/>
              </a:rPr>
              <a:t>e direttamente collegata ai problemi reali e non puramente teorica e astratta</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47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Organizzazione dei percorsi di fruizione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6403" cy="3687392"/>
          </a:xfrm>
        </p:spPr>
        <p:txBody>
          <a:bodyPr>
            <a:noAutofit/>
          </a:bodyPr>
          <a:lstStyle/>
          <a:p>
            <a:pPr algn="just"/>
            <a:r>
              <a:rPr lang="it-IT" sz="1800" dirty="0" smtClean="0">
                <a:latin typeface="Arial" panose="020B0604020202020204" pitchFamily="34" charset="0"/>
                <a:cs typeface="Arial" panose="020B0604020202020204" pitchFamily="34" charset="0"/>
              </a:rPr>
              <a:t>Affinché </a:t>
            </a:r>
            <a:r>
              <a:rPr lang="it-IT" sz="1800" dirty="0">
                <a:latin typeface="Arial" panose="020B0604020202020204" pitchFamily="34" charset="0"/>
                <a:cs typeface="Arial" panose="020B0604020202020204" pitchFamily="34" charset="0"/>
              </a:rPr>
              <a:t>il ruolo attivo e il coinvolgimento siano costanti per tutta la durata del </a:t>
            </a:r>
            <a:r>
              <a:rPr lang="it-IT" sz="1800" dirty="0" smtClean="0">
                <a:latin typeface="Arial" panose="020B0604020202020204" pitchFamily="34" charset="0"/>
                <a:cs typeface="Arial" panose="020B0604020202020204" pitchFamily="34" charset="0"/>
              </a:rPr>
              <a:t>corso può </a:t>
            </a:r>
            <a:r>
              <a:rPr lang="it-IT" sz="1800" dirty="0">
                <a:latin typeface="Arial" panose="020B0604020202020204" pitchFamily="34" charset="0"/>
                <a:cs typeface="Arial" panose="020B0604020202020204" pitchFamily="34" charset="0"/>
              </a:rPr>
              <a:t>essere utile sviluppare alcune ulteriori scelte opzionali quali, ad esempio:</a:t>
            </a:r>
          </a:p>
          <a:p>
            <a:pPr lvl="1" algn="just"/>
            <a:r>
              <a:rPr lang="it-IT" sz="1800" b="1" dirty="0" smtClean="0">
                <a:solidFill>
                  <a:srgbClr val="0033CC"/>
                </a:solidFill>
                <a:latin typeface="Arial" panose="020B0604020202020204" pitchFamily="34" charset="0"/>
                <a:cs typeface="Arial" panose="020B0604020202020204" pitchFamily="34" charset="0"/>
              </a:rPr>
              <a:t>sollecitare</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il discente a produrre materiali proponendo esercitazioni o </a:t>
            </a:r>
            <a:r>
              <a:rPr lang="it-IT" sz="1800" dirty="0" smtClean="0">
                <a:latin typeface="Arial" panose="020B0604020202020204" pitchFamily="34" charset="0"/>
                <a:cs typeface="Arial" panose="020B0604020202020204" pitchFamily="34" charset="0"/>
              </a:rPr>
              <a:t>progetti da </a:t>
            </a:r>
            <a:r>
              <a:rPr lang="it-IT" sz="1800" dirty="0">
                <a:latin typeface="Arial" panose="020B0604020202020204" pitchFamily="34" charset="0"/>
                <a:cs typeface="Arial" panose="020B0604020202020204" pitchFamily="34" charset="0"/>
              </a:rPr>
              <a:t>sviluppare in un preciso arco temporale</a:t>
            </a:r>
            <a:r>
              <a:rPr lang="it-IT" sz="1800" dirty="0" smtClean="0">
                <a:latin typeface="Arial" panose="020B0604020202020204" pitchFamily="34" charset="0"/>
                <a:cs typeface="Arial" panose="020B0604020202020204" pitchFamily="34" charset="0"/>
              </a:rPr>
              <a:t>;</a:t>
            </a:r>
          </a:p>
          <a:p>
            <a:pPr lvl="1" algn="just"/>
            <a:r>
              <a:rPr lang="it-IT" sz="1800" b="1" dirty="0" smtClean="0">
                <a:solidFill>
                  <a:srgbClr val="0033CC"/>
                </a:solidFill>
                <a:latin typeface="Arial" panose="020B0604020202020204" pitchFamily="34" charset="0"/>
                <a:cs typeface="Arial" panose="020B0604020202020204" pitchFamily="34" charset="0"/>
              </a:rPr>
              <a:t>pianificare</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le attività da svolgere, fornendo un calendario o </a:t>
            </a:r>
            <a:r>
              <a:rPr lang="it-IT" sz="1800" dirty="0" smtClean="0">
                <a:latin typeface="Arial" panose="020B0604020202020204" pitchFamily="34" charset="0"/>
                <a:cs typeface="Arial" panose="020B0604020202020204" pitchFamily="34" charset="0"/>
              </a:rPr>
              <a:t>un’agenda settimanale </a:t>
            </a:r>
            <a:r>
              <a:rPr lang="it-IT" sz="1800" dirty="0">
                <a:latin typeface="Arial" panose="020B0604020202020204" pitchFamily="34" charset="0"/>
                <a:cs typeface="Arial" panose="020B0604020202020204" pitchFamily="34" charset="0"/>
              </a:rPr>
              <a:t>che suggerisca il ritmo di studio consigliato ricordando </a:t>
            </a:r>
            <a:r>
              <a:rPr lang="it-IT" sz="1800" dirty="0" smtClean="0">
                <a:latin typeface="Arial" panose="020B0604020202020204" pitchFamily="34" charset="0"/>
                <a:cs typeface="Arial" panose="020B0604020202020204" pitchFamily="34" charset="0"/>
              </a:rPr>
              <a:t>gli appuntamenti </a:t>
            </a:r>
            <a:r>
              <a:rPr lang="it-IT" sz="1800" dirty="0">
                <a:latin typeface="Arial" panose="020B0604020202020204" pitchFamily="34" charset="0"/>
                <a:cs typeface="Arial" panose="020B0604020202020204" pitchFamily="34" charset="0"/>
              </a:rPr>
              <a:t>presi e gli impegni da rispettare: dalla consegna dei progetti </a:t>
            </a:r>
            <a:r>
              <a:rPr lang="it-IT" sz="1800" dirty="0" smtClean="0">
                <a:latin typeface="Arial" panose="020B0604020202020204" pitchFamily="34" charset="0"/>
                <a:cs typeface="Arial" panose="020B0604020202020204" pitchFamily="34" charset="0"/>
              </a:rPr>
              <a:t>ai momenti </a:t>
            </a:r>
            <a:r>
              <a:rPr lang="it-IT" sz="1800" dirty="0">
                <a:latin typeface="Arial" panose="020B0604020202020204" pitchFamily="34" charset="0"/>
                <a:cs typeface="Arial" panose="020B0604020202020204" pitchFamily="34" charset="0"/>
              </a:rPr>
              <a:t>di interazione sincrona.</a:t>
            </a:r>
          </a:p>
        </p:txBody>
      </p:sp>
    </p:spTree>
    <p:extLst>
      <p:ext uri="{BB962C8B-B14F-4D97-AF65-F5344CB8AC3E}">
        <p14:creationId xmlns:p14="http://schemas.microsoft.com/office/powerpoint/2010/main" val="94830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Organizzazione dei percorsi di fruizione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175836" cy="3687392"/>
          </a:xfrm>
        </p:spPr>
        <p:txBody>
          <a:bodyPr>
            <a:noAutofit/>
          </a:bodyPr>
          <a:lstStyle/>
          <a:p>
            <a:pPr algn="just"/>
            <a:r>
              <a:rPr lang="it-IT" sz="1800" dirty="0">
                <a:latin typeface="Arial" panose="020B0604020202020204" pitchFamily="34" charset="0"/>
                <a:cs typeface="Arial" panose="020B0604020202020204" pitchFamily="34" charset="0"/>
              </a:rPr>
              <a:t>E' fondamentale per il successo di questo tipo di apprendimento che il corsista </a:t>
            </a:r>
            <a:r>
              <a:rPr lang="it-IT" sz="1800" dirty="0" smtClean="0">
                <a:latin typeface="Arial" panose="020B0604020202020204" pitchFamily="34" charset="0"/>
                <a:cs typeface="Arial" panose="020B0604020202020204" pitchFamily="34" charset="0"/>
              </a:rPr>
              <a:t>sia inserito </a:t>
            </a:r>
            <a:r>
              <a:rPr lang="it-IT" sz="1800" dirty="0">
                <a:latin typeface="Arial" panose="020B0604020202020204" pitchFamily="34" charset="0"/>
                <a:cs typeface="Arial" panose="020B0604020202020204" pitchFamily="34" charset="0"/>
              </a:rPr>
              <a:t>all’interno di una </a:t>
            </a:r>
            <a:r>
              <a:rPr lang="it-IT" sz="1800" b="1" dirty="0">
                <a:solidFill>
                  <a:srgbClr val="0033CC"/>
                </a:solidFill>
                <a:latin typeface="Arial" panose="020B0604020202020204" pitchFamily="34" charset="0"/>
                <a:cs typeface="Arial" panose="020B0604020202020204" pitchFamily="34" charset="0"/>
              </a:rPr>
              <a:t>classe virtuale</a:t>
            </a:r>
            <a:r>
              <a:rPr lang="it-IT" sz="1800" dirty="0">
                <a:latin typeface="Arial" panose="020B0604020202020204" pitchFamily="34" charset="0"/>
                <a:cs typeface="Arial" panose="020B0604020202020204" pitchFamily="34" charset="0"/>
              </a:rPr>
              <a:t>, in modo che si senta parte integrante di un </a:t>
            </a:r>
            <a:r>
              <a:rPr lang="it-IT" sz="1800" dirty="0" smtClean="0">
                <a:latin typeface="Arial" panose="020B0604020202020204" pitchFamily="34" charset="0"/>
                <a:cs typeface="Arial" panose="020B0604020202020204" pitchFamily="34" charset="0"/>
              </a:rPr>
              <a:t>gruppo</a:t>
            </a:r>
          </a:p>
          <a:p>
            <a:pPr algn="just"/>
            <a:r>
              <a:rPr lang="it-IT" sz="1800" dirty="0">
                <a:latin typeface="Arial" panose="020B0604020202020204" pitchFamily="34" charset="0"/>
                <a:cs typeface="Arial" panose="020B0604020202020204" pitchFamily="34" charset="0"/>
              </a:rPr>
              <a:t>Si sottolinea, infine, che durante tutto lo svolgimento del percorso didattico </a:t>
            </a:r>
            <a:r>
              <a:rPr lang="it-IT" sz="1800" dirty="0" smtClean="0">
                <a:latin typeface="Arial" panose="020B0604020202020204" pitchFamily="34" charset="0"/>
                <a:cs typeface="Arial" panose="020B0604020202020204" pitchFamily="34" charset="0"/>
              </a:rPr>
              <a:t>dovrebbero essere </a:t>
            </a:r>
            <a:r>
              <a:rPr lang="it-IT" sz="1800" dirty="0">
                <a:latin typeface="Arial" panose="020B0604020202020204" pitchFamily="34" charset="0"/>
                <a:cs typeface="Arial" panose="020B0604020202020204" pitchFamily="34" charset="0"/>
              </a:rPr>
              <a:t>costantemente presenti il </a:t>
            </a:r>
            <a:r>
              <a:rPr lang="it-IT" sz="1800" b="1" dirty="0">
                <a:solidFill>
                  <a:srgbClr val="0033CC"/>
                </a:solidFill>
                <a:latin typeface="Arial" panose="020B0604020202020204" pitchFamily="34" charset="0"/>
                <a:cs typeface="Arial" panose="020B0604020202020204" pitchFamily="34" charset="0"/>
              </a:rPr>
              <a:t>docente/</a:t>
            </a:r>
            <a:r>
              <a:rPr lang="it-IT" sz="1800" b="1" dirty="0" err="1">
                <a:solidFill>
                  <a:srgbClr val="0033CC"/>
                </a:solidFill>
                <a:latin typeface="Arial" panose="020B0604020202020204" pitchFamily="34" charset="0"/>
                <a:cs typeface="Arial" panose="020B0604020202020204" pitchFamily="34" charset="0"/>
              </a:rPr>
              <a:t>mentor</a:t>
            </a:r>
            <a:r>
              <a:rPr lang="it-IT" sz="1800" dirty="0">
                <a:latin typeface="Arial" panose="020B0604020202020204" pitchFamily="34" charset="0"/>
                <a:cs typeface="Arial" panose="020B0604020202020204" pitchFamily="34" charset="0"/>
              </a:rPr>
              <a:t>, in quanto persona esperta per quanto attiene </a:t>
            </a:r>
            <a:r>
              <a:rPr lang="it-IT" sz="1800" dirty="0" smtClean="0">
                <a:latin typeface="Arial" panose="020B0604020202020204" pitchFamily="34" charset="0"/>
                <a:cs typeface="Arial" panose="020B0604020202020204" pitchFamily="34" charset="0"/>
              </a:rPr>
              <a:t>ai contenuti </a:t>
            </a:r>
            <a:r>
              <a:rPr lang="it-IT" sz="1800" dirty="0">
                <a:latin typeface="Arial" panose="020B0604020202020204" pitchFamily="34" charset="0"/>
                <a:cs typeface="Arial" panose="020B0604020202020204" pitchFamily="34" charset="0"/>
              </a:rPr>
              <a:t>del processo formativo, ed il </a:t>
            </a:r>
            <a:r>
              <a:rPr lang="it-IT" sz="1800" b="1" dirty="0">
                <a:solidFill>
                  <a:srgbClr val="0033CC"/>
                </a:solidFill>
                <a:latin typeface="Arial" panose="020B0604020202020204" pitchFamily="34" charset="0"/>
                <a:cs typeface="Arial" panose="020B0604020202020204" pitchFamily="34" charset="0"/>
              </a:rPr>
              <a:t>tutor</a:t>
            </a:r>
            <a:r>
              <a:rPr lang="it-IT" sz="1800" i="1"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di processo, la cui professionalità è </a:t>
            </a:r>
            <a:r>
              <a:rPr lang="it-IT" sz="1800" dirty="0" smtClean="0">
                <a:latin typeface="Arial" panose="020B0604020202020204" pitchFamily="34" charset="0"/>
                <a:cs typeface="Arial" panose="020B0604020202020204" pitchFamily="34" charset="0"/>
              </a:rPr>
              <a:t>improntata all'uso </a:t>
            </a:r>
            <a:r>
              <a:rPr lang="it-IT" sz="1800" dirty="0">
                <a:latin typeface="Arial" panose="020B0604020202020204" pitchFamily="34" charset="0"/>
                <a:cs typeface="Arial" panose="020B0604020202020204" pitchFamily="34" charset="0"/>
              </a:rPr>
              <a:t>delle tecnologie ed alla gestione delle dinamiche didattico-comunicative dell’</a:t>
            </a:r>
            <a:r>
              <a:rPr lang="it-IT" sz="1800" i="1" dirty="0">
                <a:latin typeface="Arial" panose="020B0604020202020204" pitchFamily="34" charset="0"/>
                <a:cs typeface="Arial" panose="020B0604020202020204" pitchFamily="34" charset="0"/>
              </a:rPr>
              <a:t>e-learning.</a:t>
            </a:r>
            <a:endParaRPr lang="it-IT" sz="1200" dirty="0">
              <a:latin typeface="Arial" panose="020B0604020202020204" pitchFamily="34" charset="0"/>
              <a:cs typeface="Arial" panose="020B0604020202020204" pitchFamily="34" charset="0"/>
            </a:endParaRPr>
          </a:p>
        </p:txBody>
      </p:sp>
      <p:pic>
        <p:nvPicPr>
          <p:cNvPr id="4098" name="Picture 2" descr="Videoconferenza On Line Casa E - Immagini gratis su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l="19724" t="18826" r="9162" b="3561"/>
          <a:stretch/>
        </p:blipFill>
        <p:spPr bwMode="auto">
          <a:xfrm>
            <a:off x="6375862" y="1900136"/>
            <a:ext cx="2709949" cy="177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6247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Fasi della progettazione di un corso FAD</a:t>
            </a:r>
            <a:endParaRPr lang="it-IT" b="1" dirty="0">
              <a:solidFill>
                <a:srgbClr val="FF0000"/>
              </a:solidFill>
              <a:latin typeface="Arial" panose="020B0604020202020204" pitchFamily="34" charset="0"/>
              <a:cs typeface="Arial" panose="020B0604020202020204" pitchFamily="34" charset="0"/>
            </a:endParaRPr>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1627746779"/>
              </p:ext>
            </p:extLst>
          </p:nvPr>
        </p:nvGraphicFramePr>
        <p:xfrm>
          <a:off x="200024" y="1792928"/>
          <a:ext cx="8772526" cy="3843966"/>
        </p:xfrm>
        <a:graphic>
          <a:graphicData uri="http://schemas.openxmlformats.org/drawingml/2006/table">
            <a:tbl>
              <a:tblPr firstRow="1" bandRow="1">
                <a:tableStyleId>{5C22544A-7EE6-4342-B048-85BDC9FD1C3A}</a:tableStyleId>
              </a:tblPr>
              <a:tblGrid>
                <a:gridCol w="4386263">
                  <a:extLst>
                    <a:ext uri="{9D8B030D-6E8A-4147-A177-3AD203B41FA5}">
                      <a16:colId xmlns:a16="http://schemas.microsoft.com/office/drawing/2014/main" val="3761083129"/>
                    </a:ext>
                  </a:extLst>
                </a:gridCol>
                <a:gridCol w="4386263">
                  <a:extLst>
                    <a:ext uri="{9D8B030D-6E8A-4147-A177-3AD203B41FA5}">
                      <a16:colId xmlns:a16="http://schemas.microsoft.com/office/drawing/2014/main" val="4000648660"/>
                    </a:ext>
                  </a:extLst>
                </a:gridCol>
              </a:tblGrid>
              <a:tr h="357578">
                <a:tc>
                  <a:txBody>
                    <a:bodyPr/>
                    <a:lstStyle/>
                    <a:p>
                      <a:r>
                        <a:rPr lang="it-IT" sz="1600" dirty="0" smtClean="0">
                          <a:latin typeface="Arial" panose="020B0604020202020204" pitchFamily="34" charset="0"/>
                          <a:cs typeface="Arial" panose="020B0604020202020204" pitchFamily="34" charset="0"/>
                        </a:rPr>
                        <a:t>Fase</a:t>
                      </a:r>
                      <a:endParaRPr lang="it-IT" sz="1600" dirty="0">
                        <a:latin typeface="Arial" panose="020B0604020202020204" pitchFamily="34" charset="0"/>
                        <a:cs typeface="Arial" panose="020B0604020202020204" pitchFamily="34" charset="0"/>
                      </a:endParaRPr>
                    </a:p>
                  </a:txBody>
                  <a:tcPr/>
                </a:tc>
                <a:tc>
                  <a:txBody>
                    <a:bodyPr/>
                    <a:lstStyle/>
                    <a:p>
                      <a:r>
                        <a:rPr lang="it-IT" sz="1600" dirty="0" smtClean="0">
                          <a:latin typeface="Arial" panose="020B0604020202020204" pitchFamily="34" charset="0"/>
                          <a:cs typeface="Arial" panose="020B0604020202020204" pitchFamily="34" charset="0"/>
                        </a:rPr>
                        <a:t>Attività</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9932290"/>
                  </a:ext>
                </a:extLst>
              </a:tr>
              <a:tr h="625762">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Individuazione dei destinatari</a:t>
                      </a:r>
                    </a:p>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della formazione e delle loro esigenze</a:t>
                      </a:r>
                      <a:endParaRPr lang="it-IT" sz="1600" dirty="0">
                        <a:latin typeface="Arial" panose="020B0604020202020204" pitchFamily="34" charset="0"/>
                        <a:cs typeface="Arial" panose="020B0604020202020204" pitchFamily="34" charset="0"/>
                      </a:endParaRPr>
                    </a:p>
                  </a:txBody>
                  <a:tcPr/>
                </a:tc>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Rilevazione dei dati sul personale relativi a natura e competenza del target</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2439799"/>
                  </a:ext>
                </a:extLst>
              </a:tr>
              <a:tr h="625762">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Individuazione del</a:t>
                      </a:r>
                    </a:p>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fabbisogno formativo</a:t>
                      </a:r>
                      <a:endParaRPr lang="it-IT" sz="1600" dirty="0">
                        <a:latin typeface="Arial" panose="020B0604020202020204" pitchFamily="34" charset="0"/>
                        <a:cs typeface="Arial" panose="020B0604020202020204" pitchFamily="34" charset="0"/>
                      </a:endParaRPr>
                    </a:p>
                  </a:txBody>
                  <a:tcPr/>
                </a:tc>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Analisi dei fabbisogni individuali</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8160538"/>
                  </a:ext>
                </a:extLst>
              </a:tr>
              <a:tr h="893946">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Progettazione</a:t>
                      </a:r>
                      <a:endParaRPr lang="it-IT" sz="1600" dirty="0">
                        <a:latin typeface="Arial" panose="020B0604020202020204" pitchFamily="34" charset="0"/>
                        <a:cs typeface="Arial" panose="020B0604020202020204" pitchFamily="34" charset="0"/>
                      </a:endParaRPr>
                    </a:p>
                  </a:txBody>
                  <a:tcPr/>
                </a:tc>
                <a:tc>
                  <a:txBody>
                    <a:bodyPr/>
                    <a:lstStyle/>
                    <a:p>
                      <a:r>
                        <a:rPr lang="it-IT" sz="1600" dirty="0" smtClean="0">
                          <a:latin typeface="Arial" panose="020B0604020202020204" pitchFamily="34" charset="0"/>
                          <a:cs typeface="Arial" panose="020B0604020202020204" pitchFamily="34" charset="0"/>
                        </a:rPr>
                        <a:t>Scelta della piattaforma</a:t>
                      </a:r>
                      <a:r>
                        <a:rPr lang="it-IT" sz="1600" baseline="0" dirty="0" smtClean="0">
                          <a:latin typeface="Arial" panose="020B0604020202020204" pitchFamily="34" charset="0"/>
                          <a:cs typeface="Arial" panose="020B0604020202020204" pitchFamily="34" charset="0"/>
                        </a:rPr>
                        <a:t> e dei contenuti.</a:t>
                      </a:r>
                    </a:p>
                    <a:p>
                      <a:r>
                        <a:rPr lang="it-IT" sz="1600" baseline="0" dirty="0" smtClean="0">
                          <a:latin typeface="Arial" panose="020B0604020202020204" pitchFamily="34" charset="0"/>
                          <a:cs typeface="Arial" panose="020B0604020202020204" pitchFamily="34" charset="0"/>
                        </a:rPr>
                        <a:t>Determinazione delle modalità di valutazione e monitoraggio</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676389"/>
                  </a:ext>
                </a:extLst>
              </a:tr>
              <a:tr h="357578">
                <a:tc>
                  <a:txBody>
                    <a:bodyPr/>
                    <a:lstStyle/>
                    <a:p>
                      <a:r>
                        <a:rPr lang="it-IT" sz="1600" dirty="0" smtClean="0">
                          <a:latin typeface="Arial" panose="020B0604020202020204" pitchFamily="34" charset="0"/>
                          <a:cs typeface="Arial" panose="020B0604020202020204" pitchFamily="34" charset="0"/>
                        </a:rPr>
                        <a:t>Erogazione</a:t>
                      </a:r>
                      <a:endParaRPr lang="it-IT" sz="1600" dirty="0">
                        <a:latin typeface="Arial" panose="020B0604020202020204" pitchFamily="34" charset="0"/>
                        <a:cs typeface="Arial" panose="020B0604020202020204" pitchFamily="34" charset="0"/>
                      </a:endParaRPr>
                    </a:p>
                  </a:txBody>
                  <a:tcPr/>
                </a:tc>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Erogazione dei corsi</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2091880"/>
                  </a:ext>
                </a:extLst>
              </a:tr>
              <a:tr h="625762">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Monitoraggio e valutazione</a:t>
                      </a:r>
                      <a:endParaRPr lang="it-IT" sz="1600" dirty="0">
                        <a:latin typeface="Arial" panose="020B0604020202020204" pitchFamily="34" charset="0"/>
                        <a:cs typeface="Arial" panose="020B0604020202020204" pitchFamily="34" charset="0"/>
                      </a:endParaRPr>
                    </a:p>
                  </a:txBody>
                  <a:tcPr/>
                </a:tc>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Valutazione dell’intervento formativo in</a:t>
                      </a:r>
                    </a:p>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termini di apprendimento,</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0266425"/>
                  </a:ext>
                </a:extLst>
              </a:tr>
              <a:tr h="357578">
                <a:tc>
                  <a:txBody>
                    <a:bodyPr/>
                    <a:lstStyle/>
                    <a:p>
                      <a:r>
                        <a:rPr lang="it-IT" sz="1600" b="0" i="0" u="none" strike="noStrike" kern="1200" baseline="0" dirty="0" smtClean="0">
                          <a:solidFill>
                            <a:schemeClr val="dk1"/>
                          </a:solidFill>
                          <a:latin typeface="Arial" panose="020B0604020202020204" pitchFamily="34" charset="0"/>
                          <a:ea typeface="+mn-ea"/>
                          <a:cs typeface="Arial" panose="020B0604020202020204" pitchFamily="34" charset="0"/>
                        </a:rPr>
                        <a:t>Aggiornamento</a:t>
                      </a:r>
                      <a:endParaRPr lang="it-IT" sz="1600" dirty="0">
                        <a:latin typeface="Arial" panose="020B0604020202020204" pitchFamily="34" charset="0"/>
                        <a:cs typeface="Arial" panose="020B0604020202020204" pitchFamily="34" charset="0"/>
                      </a:endParaRPr>
                    </a:p>
                  </a:txBody>
                  <a:tcPr/>
                </a:tc>
                <a:tc>
                  <a:txBody>
                    <a:bodyPr/>
                    <a:lstStyle/>
                    <a:p>
                      <a:r>
                        <a:rPr lang="it-IT" sz="1600" dirty="0" smtClean="0">
                          <a:latin typeface="Arial" panose="020B0604020202020204" pitchFamily="34" charset="0"/>
                          <a:cs typeface="Arial" panose="020B0604020202020204" pitchFamily="34" charset="0"/>
                        </a:rPr>
                        <a:t>Rimodulazione</a:t>
                      </a:r>
                      <a:r>
                        <a:rPr lang="it-IT" sz="1600" baseline="0" dirty="0" smtClean="0">
                          <a:latin typeface="Arial" panose="020B0604020202020204" pitchFamily="34" charset="0"/>
                          <a:cs typeface="Arial" panose="020B0604020202020204" pitchFamily="34" charset="0"/>
                        </a:rPr>
                        <a:t> del piano formativo</a:t>
                      </a:r>
                      <a:endParaRPr lang="it-IT"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3810694"/>
                  </a:ext>
                </a:extLst>
              </a:tr>
            </a:tbl>
          </a:graphicData>
        </a:graphic>
      </p:graphicFrame>
    </p:spTree>
    <p:extLst>
      <p:ext uri="{BB962C8B-B14F-4D97-AF65-F5344CB8AC3E}">
        <p14:creationId xmlns:p14="http://schemas.microsoft.com/office/powerpoint/2010/main" val="111063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Tempi e soglia di attenzione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569901" cy="3687392"/>
          </a:xfrm>
        </p:spPr>
        <p:txBody>
          <a:bodyPr>
            <a:noAutofit/>
          </a:bodyPr>
          <a:lstStyle/>
          <a:p>
            <a:pPr algn="just"/>
            <a:r>
              <a:rPr lang="it-IT" sz="1800" dirty="0">
                <a:latin typeface="Arial" panose="020B0604020202020204" pitchFamily="34" charset="0"/>
                <a:cs typeface="Arial" panose="020B0604020202020204" pitchFamily="34" charset="0"/>
              </a:rPr>
              <a:t>Scientificamente l’attenzione di un </a:t>
            </a:r>
            <a:r>
              <a:rPr lang="it-IT" sz="1800" dirty="0" smtClean="0">
                <a:latin typeface="Arial" panose="020B0604020202020204" pitchFamily="34" charset="0"/>
                <a:cs typeface="Arial" panose="020B0604020202020204" pitchFamily="34" charset="0"/>
              </a:rPr>
              <a:t>discente </a:t>
            </a:r>
            <a:r>
              <a:rPr lang="it-IT" sz="1800" dirty="0">
                <a:latin typeface="Arial" panose="020B0604020202020204" pitchFamily="34" charset="0"/>
                <a:cs typeface="Arial" panose="020B0604020202020204" pitchFamily="34" charset="0"/>
              </a:rPr>
              <a:t>arriva alla soglia dei </a:t>
            </a:r>
            <a:r>
              <a:rPr lang="it-IT" sz="1800" b="1" dirty="0">
                <a:solidFill>
                  <a:srgbClr val="0033CC"/>
                </a:solidFill>
                <a:latin typeface="Arial" panose="020B0604020202020204" pitchFamily="34" charset="0"/>
                <a:cs typeface="Arial" panose="020B0604020202020204" pitchFamily="34" charset="0"/>
              </a:rPr>
              <a:t>40 minuti</a:t>
            </a:r>
            <a:r>
              <a:rPr lang="it-IT" sz="1800" dirty="0">
                <a:latin typeface="Arial" panose="020B0604020202020204" pitchFamily="34" charset="0"/>
                <a:cs typeface="Arial" panose="020B0604020202020204" pitchFamily="34" charset="0"/>
              </a:rPr>
              <a:t>, per poi scomparire</a:t>
            </a:r>
            <a:r>
              <a:rPr lang="it-IT" sz="1800" dirty="0" smtClean="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Suggerimenti:</a:t>
            </a:r>
          </a:p>
          <a:p>
            <a:pPr lvl="1" algn="just"/>
            <a:r>
              <a:rPr lang="it-IT" sz="1800" dirty="0" smtClean="0">
                <a:latin typeface="Arial" panose="020B0604020202020204" pitchFamily="34" charset="0"/>
                <a:cs typeface="Arial" panose="020B0604020202020204" pitchFamily="34" charset="0"/>
              </a:rPr>
              <a:t>sessioni di formazione</a:t>
            </a:r>
            <a:r>
              <a:rPr lang="it-IT" sz="1800" b="1" dirty="0" smtClean="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concentrate</a:t>
            </a:r>
            <a:r>
              <a:rPr lang="it-IT" sz="1800" dirty="0">
                <a:latin typeface="Arial" panose="020B0604020202020204" pitchFamily="34" charset="0"/>
                <a:cs typeface="Arial" panose="020B0604020202020204" pitchFamily="34" charset="0"/>
              </a:rPr>
              <a:t> per riuscire a coinvolgere </a:t>
            </a:r>
            <a:r>
              <a:rPr lang="it-IT" sz="1800" dirty="0" smtClean="0">
                <a:latin typeface="Arial" panose="020B0604020202020204" pitchFamily="34" charset="0"/>
                <a:cs typeface="Arial" panose="020B0604020202020204" pitchFamily="34" charset="0"/>
              </a:rPr>
              <a:t>il discente per </a:t>
            </a:r>
            <a:r>
              <a:rPr lang="it-IT" sz="1800" dirty="0">
                <a:latin typeface="Arial" panose="020B0604020202020204" pitchFamily="34" charset="0"/>
                <a:cs typeface="Arial" panose="020B0604020202020204" pitchFamily="34" charset="0"/>
              </a:rPr>
              <a:t>una </a:t>
            </a:r>
            <a:r>
              <a:rPr lang="it-IT" sz="1800" b="1" dirty="0">
                <a:solidFill>
                  <a:srgbClr val="0033CC"/>
                </a:solidFill>
                <a:latin typeface="Arial" panose="020B0604020202020204" pitchFamily="34" charset="0"/>
                <a:cs typeface="Arial" panose="020B0604020202020204" pitchFamily="34" charset="0"/>
              </a:rPr>
              <a:t>durata di circa mezz’ora</a:t>
            </a:r>
            <a:r>
              <a:rPr lang="it-IT" sz="1800" dirty="0">
                <a:latin typeface="Arial" panose="020B0604020202020204" pitchFamily="34" charset="0"/>
                <a:cs typeface="Arial" panose="020B0604020202020204" pitchFamily="34" charset="0"/>
              </a:rPr>
              <a:t> al massimo. L’ideale sono lezioni dove la parte teorica e pratica si alternano di continuo, a piccoli moduli di 10 </a:t>
            </a:r>
            <a:r>
              <a:rPr lang="it-IT" sz="1800" dirty="0" smtClean="0">
                <a:latin typeface="Arial" panose="020B0604020202020204" pitchFamily="34" charset="0"/>
                <a:cs typeface="Arial" panose="020B0604020202020204" pitchFamily="34" charset="0"/>
              </a:rPr>
              <a:t>minuti</a:t>
            </a:r>
            <a:r>
              <a:rPr lang="it-IT" sz="1800" dirty="0">
                <a:latin typeface="Arial" panose="020B0604020202020204" pitchFamily="34" charset="0"/>
                <a:cs typeface="Arial" panose="020B0604020202020204" pitchFamily="34" charset="0"/>
              </a:rPr>
              <a:t>;</a:t>
            </a:r>
          </a:p>
          <a:p>
            <a:pPr lvl="1" algn="just"/>
            <a:r>
              <a:rPr lang="it-IT" sz="1800" dirty="0" smtClean="0">
                <a:latin typeface="Arial" panose="020B0604020202020204" pitchFamily="34" charset="0"/>
                <a:cs typeface="Arial" panose="020B0604020202020204" pitchFamily="34" charset="0"/>
              </a:rPr>
              <a:t>dedicare </a:t>
            </a:r>
            <a:r>
              <a:rPr lang="it-IT" sz="1800" b="1" dirty="0">
                <a:solidFill>
                  <a:srgbClr val="0033CC"/>
                </a:solidFill>
                <a:latin typeface="Arial" panose="020B0604020202020204" pitchFamily="34" charset="0"/>
                <a:cs typeface="Arial" panose="020B0604020202020204" pitchFamily="34" charset="0"/>
              </a:rPr>
              <a:t>5-10 minuti </a:t>
            </a:r>
            <a:r>
              <a:rPr lang="it-IT" sz="1800" dirty="0">
                <a:latin typeface="Arial" panose="020B0604020202020204" pitchFamily="34" charset="0"/>
                <a:cs typeface="Arial" panose="020B0604020202020204" pitchFamily="34" charset="0"/>
              </a:rPr>
              <a:t>all’inizio di ogni lezione per chiedere ai nostri </a:t>
            </a:r>
            <a:r>
              <a:rPr lang="it-IT" sz="1800" dirty="0" smtClean="0">
                <a:latin typeface="Arial" panose="020B0604020202020204" pitchFamily="34" charset="0"/>
                <a:cs typeface="Arial" panose="020B0604020202020204" pitchFamily="34" charset="0"/>
              </a:rPr>
              <a:t>discenti </a:t>
            </a:r>
            <a:r>
              <a:rPr lang="it-IT" sz="1800" dirty="0">
                <a:latin typeface="Arial" panose="020B0604020202020204" pitchFamily="34" charset="0"/>
                <a:cs typeface="Arial" panose="020B0604020202020204" pitchFamily="34" charset="0"/>
              </a:rPr>
              <a:t>come stanno fa </a:t>
            </a:r>
            <a:r>
              <a:rPr lang="it-IT" sz="1800" dirty="0" smtClean="0">
                <a:latin typeface="Arial" panose="020B0604020202020204" pitchFamily="34" charset="0"/>
                <a:cs typeface="Arial" panose="020B0604020202020204" pitchFamily="34" charset="0"/>
              </a:rPr>
              <a:t>la differenza</a:t>
            </a:r>
            <a:r>
              <a:rPr lang="it-IT" sz="1800" dirty="0">
                <a:latin typeface="Arial" panose="020B0604020202020204" pitchFamily="34" charset="0"/>
                <a:cs typeface="Arial" panose="020B0604020202020204" pitchFamily="34" charset="0"/>
              </a:rPr>
              <a:t>;</a:t>
            </a:r>
            <a:endParaRPr lang="it-IT" sz="1800" dirty="0" smtClean="0">
              <a:latin typeface="Arial" panose="020B0604020202020204" pitchFamily="34" charset="0"/>
              <a:cs typeface="Arial" panose="020B0604020202020204" pitchFamily="34" charset="0"/>
            </a:endParaRPr>
          </a:p>
          <a:p>
            <a:pPr lvl="1" algn="just"/>
            <a:r>
              <a:rPr lang="it-IT" sz="1800" dirty="0" smtClean="0">
                <a:latin typeface="Arial" panose="020B0604020202020204" pitchFamily="34" charset="0"/>
                <a:cs typeface="Arial" panose="020B0604020202020204" pitchFamily="34" charset="0"/>
              </a:rPr>
              <a:t>chiedere ai discenti di </a:t>
            </a:r>
            <a:r>
              <a:rPr lang="it-IT" sz="1800" b="1" dirty="0">
                <a:solidFill>
                  <a:srgbClr val="0033CC"/>
                </a:solidFill>
                <a:latin typeface="Arial" panose="020B0604020202020204" pitchFamily="34" charset="0"/>
                <a:cs typeface="Arial" panose="020B0604020202020204" pitchFamily="34" charset="0"/>
              </a:rPr>
              <a:t>creare delle presentazioni, o dei piccoli progetti</a:t>
            </a:r>
            <a:r>
              <a:rPr lang="it-IT" sz="1800" dirty="0">
                <a:latin typeface="Arial" panose="020B0604020202020204" pitchFamily="34" charset="0"/>
                <a:cs typeface="Arial" panose="020B0604020202020204" pitchFamily="34" charset="0"/>
              </a:rPr>
              <a:t>, dove dimostrano di aver capito gli argomenti e di essere in grado di metterli in relazione tra loro</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1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La scelta dei contenuti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r>
              <a:rPr lang="it-IT" sz="2000" dirty="0">
                <a:latin typeface="Arial" panose="020B0604020202020204" pitchFamily="34" charset="0"/>
                <a:cs typeface="Arial" panose="020B0604020202020204" pitchFamily="34" charset="0"/>
              </a:rPr>
              <a:t>I </a:t>
            </a:r>
            <a:r>
              <a:rPr lang="it-IT" sz="2000" b="1" dirty="0">
                <a:solidFill>
                  <a:srgbClr val="0033CC"/>
                </a:solidFill>
                <a:latin typeface="Arial" panose="020B0604020202020204" pitchFamily="34" charset="0"/>
                <a:cs typeface="Arial" panose="020B0604020202020204" pitchFamily="34" charset="0"/>
              </a:rPr>
              <a:t>contenuti</a:t>
            </a:r>
            <a:r>
              <a:rPr lang="it-IT" sz="2000" dirty="0">
                <a:latin typeface="Arial" panose="020B0604020202020204" pitchFamily="34" charset="0"/>
                <a:cs typeface="Arial" panose="020B0604020202020204" pitchFamily="34" charset="0"/>
              </a:rPr>
              <a:t> formativi, tradotti in materiali da </a:t>
            </a:r>
            <a:r>
              <a:rPr lang="it-IT" sz="2000" dirty="0" smtClean="0">
                <a:latin typeface="Arial" panose="020B0604020202020204" pitchFamily="34" charset="0"/>
                <a:cs typeface="Arial" panose="020B0604020202020204" pitchFamily="34" charset="0"/>
              </a:rPr>
              <a:t>inserire nella </a:t>
            </a:r>
            <a:r>
              <a:rPr lang="it-IT" sz="2000" dirty="0">
                <a:latin typeface="Arial" panose="020B0604020202020204" pitchFamily="34" charset="0"/>
                <a:cs typeface="Arial" panose="020B0604020202020204" pitchFamily="34" charset="0"/>
              </a:rPr>
              <a:t>piattaforma, </a:t>
            </a:r>
            <a:r>
              <a:rPr lang="it-IT" sz="2000" dirty="0" smtClean="0">
                <a:latin typeface="Arial" panose="020B0604020202020204" pitchFamily="34" charset="0"/>
                <a:cs typeface="Arial" panose="020B0604020202020204" pitchFamily="34" charset="0"/>
              </a:rPr>
              <a:t>devono garantire</a:t>
            </a:r>
            <a:r>
              <a:rPr lang="it-IT" sz="2000" dirty="0">
                <a:latin typeface="Arial" panose="020B0604020202020204" pitchFamily="34" charset="0"/>
                <a:cs typeface="Arial" panose="020B0604020202020204" pitchFamily="34" charset="0"/>
              </a:rPr>
              <a:t>:</a:t>
            </a:r>
          </a:p>
          <a:p>
            <a:pPr lvl="1"/>
            <a:r>
              <a:rPr lang="it-IT" sz="2000" dirty="0" smtClean="0">
                <a:latin typeface="Arial" panose="020B0604020202020204" pitchFamily="34" charset="0"/>
                <a:cs typeface="Arial" panose="020B0604020202020204" pitchFamily="34" charset="0"/>
              </a:rPr>
              <a:t>differenti </a:t>
            </a:r>
            <a:r>
              <a:rPr lang="it-IT" sz="2000" dirty="0">
                <a:latin typeface="Arial" panose="020B0604020202020204" pitchFamily="34" charset="0"/>
                <a:cs typeface="Arial" panose="020B0604020202020204" pitchFamily="34" charset="0"/>
              </a:rPr>
              <a:t>modalità di fruizione</a:t>
            </a:r>
            <a:r>
              <a:rPr lang="it-IT" sz="2000" dirty="0" smtClean="0">
                <a:latin typeface="Arial" panose="020B0604020202020204" pitchFamily="34" charset="0"/>
                <a:cs typeface="Arial" panose="020B0604020202020204" pitchFamily="34" charset="0"/>
              </a:rPr>
              <a:t>,</a:t>
            </a:r>
          </a:p>
          <a:p>
            <a:pPr lvl="1"/>
            <a:r>
              <a:rPr lang="it-IT" sz="2000" dirty="0" smtClean="0">
                <a:latin typeface="Arial" panose="020B0604020202020204" pitchFamily="34" charset="0"/>
                <a:cs typeface="Arial" panose="020B0604020202020204" pitchFamily="34" charset="0"/>
              </a:rPr>
              <a:t>multimedialità </a:t>
            </a:r>
            <a:r>
              <a:rPr lang="it-IT" sz="2000" dirty="0">
                <a:latin typeface="Arial" panose="020B0604020202020204" pitchFamily="34" charset="0"/>
                <a:cs typeface="Arial" panose="020B0604020202020204" pitchFamily="34" charset="0"/>
              </a:rPr>
              <a:t>e interattività: ipertesto, audio-video, animazioni, simulazioni </a:t>
            </a:r>
            <a:r>
              <a:rPr lang="it-IT" sz="2000" dirty="0" smtClean="0">
                <a:latin typeface="Arial" panose="020B0604020202020204" pitchFamily="34" charset="0"/>
                <a:cs typeface="Arial" panose="020B0604020202020204" pitchFamily="34" charset="0"/>
              </a:rPr>
              <a:t>e laboratori </a:t>
            </a:r>
            <a:r>
              <a:rPr lang="it-IT" sz="2000" dirty="0">
                <a:latin typeface="Arial" panose="020B0604020202020204" pitchFamily="34" charset="0"/>
                <a:cs typeface="Arial" panose="020B0604020202020204" pitchFamily="34" charset="0"/>
              </a:rPr>
              <a:t>virtuali, esercitazioni - valutate e </a:t>
            </a:r>
            <a:r>
              <a:rPr lang="it-IT" sz="2000" dirty="0" smtClean="0">
                <a:latin typeface="Arial" panose="020B0604020202020204" pitchFamily="34" charset="0"/>
                <a:cs typeface="Arial" panose="020B0604020202020204" pitchFamily="34" charset="0"/>
              </a:rPr>
              <a:t>non - ecc.</a:t>
            </a:r>
            <a:endParaRPr lang="it-IT" sz="2000" dirty="0">
              <a:latin typeface="Arial" panose="020B0604020202020204" pitchFamily="34" charset="0"/>
              <a:cs typeface="Arial" panose="020B0604020202020204" pitchFamily="34" charset="0"/>
            </a:endParaRPr>
          </a:p>
        </p:txBody>
      </p:sp>
      <p:pic>
        <p:nvPicPr>
          <p:cNvPr id="5122" name="Picture 2" descr="ImmagineAzienda | siti web - e-commerce - startup - Creazione Contenu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6" y="2001306"/>
            <a:ext cx="1639913"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903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La scelta dei contenuti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b="1" dirty="0" smtClean="0">
                <a:solidFill>
                  <a:srgbClr val="0033CC"/>
                </a:solidFill>
                <a:latin typeface="Arial" panose="020B0604020202020204" pitchFamily="34" charset="0"/>
                <a:cs typeface="Arial" panose="020B0604020202020204" pitchFamily="34" charset="0"/>
              </a:rPr>
              <a:t>PowerPoint</a:t>
            </a:r>
            <a:r>
              <a:rPr lang="it-IT" sz="1800" dirty="0">
                <a:latin typeface="Arial" panose="020B0604020202020204" pitchFamily="34" charset="0"/>
                <a:cs typeface="Arial" panose="020B0604020202020204" pitchFamily="34" charset="0"/>
              </a:rPr>
              <a:t>, da più di trent’anni presenza fissa nella suite di Microsoft Office, è un ottimo punto di </a:t>
            </a:r>
            <a:r>
              <a:rPr lang="it-IT" sz="1800" dirty="0" smtClean="0">
                <a:latin typeface="Arial" panose="020B0604020202020204" pitchFamily="34" charset="0"/>
                <a:cs typeface="Arial" panose="020B0604020202020204" pitchFamily="34" charset="0"/>
              </a:rPr>
              <a:t>partenza.</a:t>
            </a:r>
          </a:p>
          <a:p>
            <a:pPr algn="just"/>
            <a:r>
              <a:rPr lang="it-IT" sz="1800" dirty="0" smtClean="0">
                <a:latin typeface="Arial" panose="020B0604020202020204" pitchFamily="34" charset="0"/>
                <a:cs typeface="Arial" panose="020B0604020202020204" pitchFamily="34" charset="0"/>
              </a:rPr>
              <a:t>Questo </a:t>
            </a:r>
            <a:r>
              <a:rPr lang="it-IT" sz="1800" dirty="0">
                <a:latin typeface="Arial" panose="020B0604020202020204" pitchFamily="34" charset="0"/>
                <a:cs typeface="Arial" panose="020B0604020202020204" pitchFamily="34" charset="0"/>
              </a:rPr>
              <a:t>software, presente nel computer di ogni docente, esperto o potenziale relatore, permette, oltre alla realizzazione di ogni tipo di slide, anche di </a:t>
            </a:r>
            <a:r>
              <a:rPr lang="it-IT" sz="1800" b="1" dirty="0">
                <a:solidFill>
                  <a:srgbClr val="0033CC"/>
                </a:solidFill>
                <a:latin typeface="Arial" panose="020B0604020202020204" pitchFamily="34" charset="0"/>
                <a:cs typeface="Arial" panose="020B0604020202020204" pitchFamily="34" charset="0"/>
              </a:rPr>
              <a:t>registrare</a:t>
            </a:r>
            <a:r>
              <a:rPr lang="it-IT" sz="1800" dirty="0">
                <a:latin typeface="Arial" panose="020B0604020202020204" pitchFamily="34" charset="0"/>
                <a:cs typeface="Arial" panose="020B0604020202020204" pitchFamily="34" charset="0"/>
              </a:rPr>
              <a:t> audio e video con webcam e microfono del </a:t>
            </a:r>
            <a:r>
              <a:rPr lang="it-IT" sz="1800" dirty="0" smtClean="0">
                <a:latin typeface="Arial" panose="020B0604020202020204" pitchFamily="34" charset="0"/>
                <a:cs typeface="Arial" panose="020B0604020202020204" pitchFamily="34" charset="0"/>
              </a:rPr>
              <a:t>computer.</a:t>
            </a:r>
          </a:p>
          <a:p>
            <a:pPr algn="just"/>
            <a:r>
              <a:rPr lang="it-IT" sz="1800" dirty="0" smtClean="0">
                <a:latin typeface="Arial" panose="020B0604020202020204" pitchFamily="34" charset="0"/>
                <a:cs typeface="Arial" panose="020B0604020202020204" pitchFamily="34" charset="0"/>
              </a:rPr>
              <a:t>In </a:t>
            </a:r>
            <a:r>
              <a:rPr lang="it-IT" sz="1800" dirty="0">
                <a:latin typeface="Arial" panose="020B0604020202020204" pitchFamily="34" charset="0"/>
                <a:cs typeface="Arial" panose="020B0604020202020204" pitchFamily="34" charset="0"/>
              </a:rPr>
              <a:t>questo modo, voce e video accompagnano la presentazione delle slide da parte del docente, il quale potrà esportare il suo intervento in formato video perché venga caricato in una qualsiasi piattaforma di </a:t>
            </a:r>
            <a:r>
              <a:rPr lang="it-IT" sz="1800" dirty="0" smtClean="0">
                <a:latin typeface="Arial" panose="020B0604020202020204" pitchFamily="34" charset="0"/>
                <a:cs typeface="Arial" panose="020B0604020202020204" pitchFamily="34" charset="0"/>
              </a:rPr>
              <a:t>e-learning.</a:t>
            </a:r>
          </a:p>
        </p:txBody>
      </p:sp>
      <p:pic>
        <p:nvPicPr>
          <p:cNvPr id="6150" name="Picture 6" descr="https://sites.google.com/site/enosalabar/_/rsrc/1457367287009/home/argomenti-trattati-in-power-point/power%20p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868" y="1831028"/>
            <a:ext cx="1663932" cy="162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0851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67380"/>
            <a:ext cx="8229600" cy="444598"/>
          </a:xfrm>
        </p:spPr>
        <p:txBody>
          <a:bodyPr>
            <a:normAutofit fontScale="90000"/>
          </a:bodyPr>
          <a:lstStyle/>
          <a:p>
            <a:pPr algn="ctr"/>
            <a:r>
              <a:rPr lang="it-IT" sz="3600" dirty="0" smtClean="0">
                <a:latin typeface="Arial" panose="020B0604020202020204" pitchFamily="34" charset="0"/>
                <a:cs typeface="Arial" panose="020B0604020202020204" pitchFamily="34" charset="0"/>
              </a:rPr>
              <a:t>Agenda</a:t>
            </a:r>
            <a:endParaRPr lang="it-IT" dirty="0">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457200" y="1811978"/>
            <a:ext cx="8229600" cy="3687392"/>
          </a:xfrm>
        </p:spPr>
        <p:txBody>
          <a:bodyPr>
            <a:noAutofit/>
          </a:bodyPr>
          <a:lstStyle/>
          <a:p>
            <a:pPr lvl="0"/>
            <a:r>
              <a:rPr lang="it-IT" sz="2000" dirty="0" smtClean="0">
                <a:latin typeface="Arial" panose="020B0604020202020204" pitchFamily="34" charset="0"/>
                <a:cs typeface="Arial" panose="020B0604020202020204" pitchFamily="34" charset="0"/>
              </a:rPr>
              <a:t>Organizzazione dei percorsi di formazione modulari</a:t>
            </a:r>
          </a:p>
          <a:p>
            <a:pPr lvl="1"/>
            <a:r>
              <a:rPr lang="it-IT" sz="1800" dirty="0" smtClean="0">
                <a:latin typeface="Arial" panose="020B0604020202020204" pitchFamily="34" charset="0"/>
                <a:cs typeface="Arial" panose="020B0604020202020204" pitchFamily="34" charset="0"/>
              </a:rPr>
              <a:t>Introduzione alla «Formazione a distanza»</a:t>
            </a:r>
          </a:p>
          <a:p>
            <a:pPr lvl="1"/>
            <a:r>
              <a:rPr lang="it-IT" sz="1800" dirty="0" smtClean="0">
                <a:latin typeface="Arial" panose="020B0604020202020204" pitchFamily="34" charset="0"/>
                <a:cs typeface="Arial" panose="020B0604020202020204" pitchFamily="34" charset="0"/>
              </a:rPr>
              <a:t>Tipologie di FAD: sincrona e asincrona</a:t>
            </a:r>
          </a:p>
          <a:p>
            <a:pPr lvl="1"/>
            <a:r>
              <a:rPr lang="it-IT" sz="1800" dirty="0" smtClean="0">
                <a:latin typeface="Arial" panose="020B0604020202020204" pitchFamily="34" charset="0"/>
                <a:cs typeface="Arial" panose="020B0604020202020204" pitchFamily="34" charset="0"/>
              </a:rPr>
              <a:t>Linee guida per la progettazione di un corso in FAD</a:t>
            </a:r>
          </a:p>
          <a:p>
            <a:pPr lvl="0"/>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scelta dei </a:t>
            </a:r>
            <a:r>
              <a:rPr lang="it-IT" sz="2000" dirty="0" smtClean="0">
                <a:latin typeface="Arial" panose="020B0604020202020204" pitchFamily="34" charset="0"/>
                <a:cs typeface="Arial" panose="020B0604020202020204" pitchFamily="34" charset="0"/>
              </a:rPr>
              <a:t>contenuti</a:t>
            </a:r>
          </a:p>
          <a:p>
            <a:pPr lvl="1"/>
            <a:r>
              <a:rPr lang="it-IT" sz="1800" dirty="0" smtClean="0">
                <a:latin typeface="Arial" panose="020B0604020202020204" pitchFamily="34" charset="0"/>
                <a:cs typeface="Arial" panose="020B0604020202020204" pitchFamily="34" charset="0"/>
              </a:rPr>
              <a:t>Tipologie di contenuti utilizzabili</a:t>
            </a:r>
          </a:p>
          <a:p>
            <a:pPr lvl="0"/>
            <a:r>
              <a:rPr lang="it-IT" sz="2000" dirty="0">
                <a:latin typeface="Arial" panose="020B0604020202020204" pitchFamily="34" charset="0"/>
                <a:cs typeface="Arial" panose="020B0604020202020204" pitchFamily="34" charset="0"/>
              </a:rPr>
              <a:t>Utilizzo di tecniche </a:t>
            </a:r>
            <a:r>
              <a:rPr lang="it-IT" sz="2000" dirty="0" smtClean="0">
                <a:latin typeface="Arial" panose="020B0604020202020204" pitchFamily="34" charset="0"/>
                <a:cs typeface="Arial" panose="020B0604020202020204" pitchFamily="34" charset="0"/>
              </a:rPr>
              <a:t>laboratoriali e strumenti per allestire spazi digitali</a:t>
            </a:r>
          </a:p>
          <a:p>
            <a:pPr lvl="1"/>
            <a:r>
              <a:rPr lang="it-IT" sz="1600" dirty="0">
                <a:latin typeface="Arial" panose="020B0604020202020204" pitchFamily="34" charset="0"/>
                <a:cs typeface="Arial" panose="020B0604020202020204" pitchFamily="34" charset="0"/>
              </a:rPr>
              <a:t>La </a:t>
            </a:r>
            <a:r>
              <a:rPr lang="it-IT" sz="1600" dirty="0" err="1">
                <a:latin typeface="Arial" panose="020B0604020202020204" pitchFamily="34" charset="0"/>
                <a:cs typeface="Arial" panose="020B0604020202020204" pitchFamily="34" charset="0"/>
              </a:rPr>
              <a:t>Flipped</a:t>
            </a:r>
            <a:r>
              <a:rPr lang="it-IT" sz="1600" dirty="0">
                <a:latin typeface="Arial" panose="020B0604020202020204" pitchFamily="34" charset="0"/>
                <a:cs typeface="Arial" panose="020B0604020202020204" pitchFamily="34" charset="0"/>
              </a:rPr>
              <a:t> </a:t>
            </a:r>
            <a:r>
              <a:rPr lang="it-IT" sz="1600" dirty="0" smtClean="0">
                <a:latin typeface="Arial" panose="020B0604020202020204" pitchFamily="34" charset="0"/>
                <a:cs typeface="Arial" panose="020B0604020202020204" pitchFamily="34" charset="0"/>
              </a:rPr>
              <a:t>Classroom e il Digital </a:t>
            </a:r>
            <a:r>
              <a:rPr lang="it-IT" sz="1600" dirty="0" err="1">
                <a:latin typeface="Arial" panose="020B0604020202020204" pitchFamily="34" charset="0"/>
                <a:cs typeface="Arial" panose="020B0604020202020204" pitchFamily="34" charset="0"/>
              </a:rPr>
              <a:t>Storytelling</a:t>
            </a:r>
            <a:endParaRPr lang="it-IT" sz="1600" dirty="0" smtClean="0">
              <a:latin typeface="Arial" panose="020B0604020202020204" pitchFamily="34" charset="0"/>
              <a:cs typeface="Arial" panose="020B0604020202020204" pitchFamily="34" charset="0"/>
            </a:endParaRPr>
          </a:p>
          <a:p>
            <a:pPr lvl="0"/>
            <a:r>
              <a:rPr lang="it-IT" sz="2000" dirty="0" smtClean="0">
                <a:latin typeface="Arial" panose="020B0604020202020204" pitchFamily="34" charset="0"/>
                <a:cs typeface="Arial" panose="020B0604020202020204" pitchFamily="34" charset="0"/>
              </a:rPr>
              <a:t>Ruolo </a:t>
            </a:r>
            <a:r>
              <a:rPr lang="it-IT" sz="2000" dirty="0">
                <a:latin typeface="Arial" panose="020B0604020202020204" pitchFamily="34" charset="0"/>
                <a:cs typeface="Arial" panose="020B0604020202020204" pitchFamily="34" charset="0"/>
              </a:rPr>
              <a:t>e funzione del formatore </a:t>
            </a:r>
            <a:r>
              <a:rPr lang="it-IT" sz="2000" dirty="0" smtClean="0">
                <a:latin typeface="Arial" panose="020B0604020202020204" pitchFamily="34" charset="0"/>
                <a:cs typeface="Arial" panose="020B0604020202020204" pitchFamily="34" charset="0"/>
              </a:rPr>
              <a:t>e-learning</a:t>
            </a:r>
          </a:p>
          <a:p>
            <a:pPr lvl="0"/>
            <a:r>
              <a:rPr lang="it-IT" sz="2000" dirty="0" smtClean="0">
                <a:latin typeface="Arial" panose="020B0604020202020204" pitchFamily="34" charset="0"/>
                <a:cs typeface="Arial" panose="020B0604020202020204" pitchFamily="34" charset="0"/>
              </a:rPr>
              <a:t>Panoramica sulle principali piattaforme FAD</a:t>
            </a:r>
            <a:endParaRPr lang="it-IT" sz="1600" dirty="0" smtClean="0">
              <a:latin typeface="Arial" panose="020B0604020202020204" pitchFamily="34" charset="0"/>
              <a:cs typeface="Arial" panose="020B0604020202020204" pitchFamily="34" charset="0"/>
            </a:endParaRPr>
          </a:p>
          <a:p>
            <a:pPr lvl="1"/>
            <a:endParaRPr lang="it-IT"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62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La scelta dei contenuti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441843" cy="3687392"/>
          </a:xfrm>
        </p:spPr>
        <p:txBody>
          <a:bodyPr>
            <a:noAutofit/>
          </a:bodyPr>
          <a:lstStyle/>
          <a:p>
            <a:pPr algn="just"/>
            <a:r>
              <a:rPr lang="it-IT" sz="1800" dirty="0">
                <a:latin typeface="Arial" panose="020B0604020202020204" pitchFamily="34" charset="0"/>
                <a:cs typeface="Arial" panose="020B0604020202020204" pitchFamily="34" charset="0"/>
              </a:rPr>
              <a:t>Le piattaforme per la realizzazione di </a:t>
            </a:r>
            <a:r>
              <a:rPr lang="it-IT" sz="1800" b="1" dirty="0" err="1">
                <a:solidFill>
                  <a:srgbClr val="0033CC"/>
                </a:solidFill>
                <a:latin typeface="Arial" panose="020B0604020202020204" pitchFamily="34" charset="0"/>
                <a:cs typeface="Arial" panose="020B0604020202020204" pitchFamily="34" charset="0"/>
              </a:rPr>
              <a:t>webinar</a:t>
            </a:r>
            <a:r>
              <a:rPr lang="it-IT" sz="1800" dirty="0">
                <a:latin typeface="Arial" panose="020B0604020202020204" pitchFamily="34" charset="0"/>
                <a:cs typeface="Arial" panose="020B0604020202020204" pitchFamily="34" charset="0"/>
              </a:rPr>
              <a:t> e collegamenti in diretta possono essere utilizzate anche per registrare contenuti video da proporre poi con la formula </a:t>
            </a:r>
            <a:r>
              <a:rPr lang="it-IT" sz="1800" dirty="0" smtClean="0">
                <a:latin typeface="Arial" panose="020B0604020202020204" pitchFamily="34" charset="0"/>
                <a:cs typeface="Arial" panose="020B0604020202020204" pitchFamily="34" charset="0"/>
              </a:rPr>
              <a:t>dell’on-demand.</a:t>
            </a:r>
          </a:p>
          <a:p>
            <a:pPr algn="just"/>
            <a:r>
              <a:rPr lang="it-IT" sz="1800" dirty="0" smtClean="0">
                <a:latin typeface="Arial" panose="020B0604020202020204" pitchFamily="34" charset="0"/>
                <a:cs typeface="Arial" panose="020B0604020202020204" pitchFamily="34" charset="0"/>
              </a:rPr>
              <a:t>Al </a:t>
            </a:r>
            <a:r>
              <a:rPr lang="it-IT" sz="1800" dirty="0">
                <a:latin typeface="Arial" panose="020B0604020202020204" pitchFamily="34" charset="0"/>
                <a:cs typeface="Arial" panose="020B0604020202020204" pitchFamily="34" charset="0"/>
              </a:rPr>
              <a:t>termine, basterà un semplice lavoro di editing per avere pronto il filmato definitivo da condividere nelle piattaforme di </a:t>
            </a:r>
            <a:r>
              <a:rPr lang="it-IT" sz="1800" dirty="0" smtClean="0">
                <a:latin typeface="Arial" panose="020B0604020202020204" pitchFamily="34" charset="0"/>
                <a:cs typeface="Arial" panose="020B0604020202020204" pitchFamily="34" charset="0"/>
              </a:rPr>
              <a:t>e-learning.</a:t>
            </a:r>
          </a:p>
          <a:p>
            <a:pPr algn="just"/>
            <a:r>
              <a:rPr lang="it-IT" sz="1800" dirty="0" smtClean="0">
                <a:latin typeface="Arial" panose="020B0604020202020204" pitchFamily="34" charset="0"/>
                <a:cs typeface="Arial" panose="020B0604020202020204" pitchFamily="34" charset="0"/>
              </a:rPr>
              <a:t>Secondo </a:t>
            </a:r>
            <a:r>
              <a:rPr lang="it-IT" sz="1800" dirty="0">
                <a:latin typeface="Arial" panose="020B0604020202020204" pitchFamily="34" charset="0"/>
                <a:cs typeface="Arial" panose="020B0604020202020204" pitchFamily="34" charset="0"/>
              </a:rPr>
              <a:t>la stessa logica, è sempre possibile riproporre eventi di formazione trasmessi originariamente in diretta per una</a:t>
            </a:r>
            <a:r>
              <a:rPr lang="it-IT" sz="1800" b="1" dirty="0">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fruizione on-demand</a:t>
            </a:r>
            <a:r>
              <a:rPr lang="it-IT" sz="1800" dirty="0">
                <a:latin typeface="Arial" panose="020B0604020202020204" pitchFamily="34" charset="0"/>
                <a:cs typeface="Arial" panose="020B0604020202020204" pitchFamily="34" charset="0"/>
              </a:rPr>
              <a:t>: per questo è raccomandabile un lavoro di montaggio che si limiti a tagliare eventuali “parti morte”, come le pause tecniche dovute al caricamento di slide o dell’avvicendarsi da un relatore all’altro</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7170" name="Picture 2" descr="Webinar Conferenza Video - Immagini gratis su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l="9837" t="9866" r="11004" b="575"/>
          <a:stretch/>
        </p:blipFill>
        <p:spPr bwMode="auto">
          <a:xfrm>
            <a:off x="6641874" y="1874724"/>
            <a:ext cx="2424364"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0363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Tipologia di contenuti</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86799" cy="3687392"/>
          </a:xfrm>
        </p:spPr>
        <p:txBody>
          <a:bodyPr>
            <a:noAutofit/>
          </a:bodyPr>
          <a:lstStyle/>
          <a:p>
            <a:r>
              <a:rPr lang="it-IT" sz="2000" dirty="0">
                <a:latin typeface="Arial" panose="020B0604020202020204" pitchFamily="34" charset="0"/>
                <a:cs typeface="Arial" panose="020B0604020202020204" pitchFamily="34" charset="0"/>
              </a:rPr>
              <a:t>Per favorire l’interazione con i materiali è possibile offrire ai corsisti alcuni </a:t>
            </a:r>
            <a:r>
              <a:rPr lang="it-IT" sz="2000" dirty="0" smtClean="0">
                <a:latin typeface="Arial" panose="020B0604020202020204" pitchFamily="34" charset="0"/>
                <a:cs typeface="Arial" panose="020B0604020202020204" pitchFamily="34" charset="0"/>
              </a:rPr>
              <a:t>strumenti specifici</a:t>
            </a:r>
            <a:r>
              <a:rPr lang="it-IT" sz="2000" dirty="0">
                <a:latin typeface="Arial" panose="020B0604020202020204" pitchFamily="34" charset="0"/>
                <a:cs typeface="Arial" panose="020B0604020202020204" pitchFamily="34" charset="0"/>
              </a:rPr>
              <a:t>, quali:</a:t>
            </a:r>
          </a:p>
          <a:p>
            <a:pPr lvl="1"/>
            <a:r>
              <a:rPr lang="it-IT" sz="2000" dirty="0" smtClean="0">
                <a:latin typeface="Arial" panose="020B0604020202020204" pitchFamily="34" charset="0"/>
                <a:cs typeface="Arial" panose="020B0604020202020204" pitchFamily="34" charset="0"/>
              </a:rPr>
              <a:t>navigazione </a:t>
            </a:r>
            <a:r>
              <a:rPr lang="it-IT" sz="2000" dirty="0">
                <a:latin typeface="Arial" panose="020B0604020202020204" pitchFamily="34" charset="0"/>
                <a:cs typeface="Arial" panose="020B0604020202020204" pitchFamily="34" charset="0"/>
              </a:rPr>
              <a:t>“</a:t>
            </a:r>
            <a:r>
              <a:rPr lang="it-IT" sz="2000" b="1" dirty="0">
                <a:solidFill>
                  <a:srgbClr val="0033CC"/>
                </a:solidFill>
                <a:latin typeface="Arial" panose="020B0604020202020204" pitchFamily="34" charset="0"/>
                <a:cs typeface="Arial" panose="020B0604020202020204" pitchFamily="34" charset="0"/>
              </a:rPr>
              <a:t>fine</a:t>
            </a:r>
            <a:r>
              <a:rPr lang="it-IT" sz="2000" dirty="0">
                <a:latin typeface="Arial" panose="020B0604020202020204" pitchFamily="34" charset="0"/>
                <a:cs typeface="Arial" panose="020B0604020202020204" pitchFamily="34" charset="0"/>
              </a:rPr>
              <a:t>”: cioè navigazione dei materiali con un’interfaccia semplice, </a:t>
            </a:r>
            <a:r>
              <a:rPr lang="it-IT" sz="2000" dirty="0" smtClean="0">
                <a:latin typeface="Arial" panose="020B0604020202020204" pitchFamily="34" charset="0"/>
                <a:cs typeface="Arial" panose="020B0604020202020204" pitchFamily="34" charset="0"/>
              </a:rPr>
              <a:t>che permetta </a:t>
            </a:r>
            <a:r>
              <a:rPr lang="it-IT" sz="2000" dirty="0">
                <a:latin typeface="Arial" panose="020B0604020202020204" pitchFamily="34" charset="0"/>
                <a:cs typeface="Arial" panose="020B0604020202020204" pitchFamily="34" charset="0"/>
              </a:rPr>
              <a:t>al discente di riconoscere a che punto si trova, che cosa ha già visionato</a:t>
            </a:r>
            <a:r>
              <a:rPr lang="it-IT" sz="2000" dirty="0" smtClean="0">
                <a:latin typeface="Arial" panose="020B0604020202020204" pitchFamily="34" charset="0"/>
                <a:cs typeface="Arial" panose="020B0604020202020204" pitchFamily="34" charset="0"/>
              </a:rPr>
              <a:t>, quale </a:t>
            </a:r>
            <a:r>
              <a:rPr lang="it-IT" sz="2000" dirty="0">
                <a:latin typeface="Arial" panose="020B0604020202020204" pitchFamily="34" charset="0"/>
                <a:cs typeface="Arial" panose="020B0604020202020204" pitchFamily="34" charset="0"/>
              </a:rPr>
              <a:t>è il percorso consigliato, etc.;</a:t>
            </a:r>
          </a:p>
          <a:p>
            <a:pPr lvl="1"/>
            <a:r>
              <a:rPr lang="it-IT" sz="2000" b="1" dirty="0" smtClean="0">
                <a:solidFill>
                  <a:srgbClr val="0033CC"/>
                </a:solidFill>
                <a:latin typeface="Arial" panose="020B0604020202020204" pitchFamily="34" charset="0"/>
                <a:cs typeface="Arial" panose="020B0604020202020204" pitchFamily="34" charset="0"/>
              </a:rPr>
              <a:t>laboratori</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virtuali (con possibili simulazioni interattive): si tratta di animazioni </a:t>
            </a:r>
            <a:r>
              <a:rPr lang="it-IT" sz="2000" dirty="0" smtClean="0">
                <a:latin typeface="Arial" panose="020B0604020202020204" pitchFamily="34" charset="0"/>
                <a:cs typeface="Arial" panose="020B0604020202020204" pitchFamily="34" charset="0"/>
              </a:rPr>
              <a:t>che simulano </a:t>
            </a:r>
            <a:r>
              <a:rPr lang="it-IT" sz="2000" dirty="0">
                <a:latin typeface="Arial" panose="020B0604020202020204" pitchFamily="34" charset="0"/>
                <a:cs typeface="Arial" panose="020B0604020202020204" pitchFamily="34" charset="0"/>
              </a:rPr>
              <a:t>le fasi più significative di un processo. </a:t>
            </a:r>
          </a:p>
          <a:p>
            <a:pPr lvl="1"/>
            <a:r>
              <a:rPr lang="it-IT" sz="2000" b="1" dirty="0" smtClean="0">
                <a:solidFill>
                  <a:srgbClr val="0033CC"/>
                </a:solidFill>
                <a:latin typeface="Arial" panose="020B0604020202020204" pitchFamily="34" charset="0"/>
                <a:cs typeface="Arial" panose="020B0604020202020204" pitchFamily="34" charset="0"/>
              </a:rPr>
              <a:t>esercizi</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interattivi, da svolgere in ambienti di vario tipo, </a:t>
            </a:r>
            <a:r>
              <a:rPr lang="it-IT" sz="2000" dirty="0" smtClean="0">
                <a:latin typeface="Arial" panose="020B0604020202020204" pitchFamily="34" charset="0"/>
                <a:cs typeface="Arial" panose="020B0604020202020204" pitchFamily="34" charset="0"/>
              </a:rPr>
              <a:t>finalizzati all’approfondimento </a:t>
            </a:r>
            <a:r>
              <a:rPr lang="it-IT" sz="2000" dirty="0">
                <a:latin typeface="Arial" panose="020B0604020202020204" pitchFamily="34" charset="0"/>
                <a:cs typeface="Arial" panose="020B0604020202020204" pitchFamily="34" charset="0"/>
              </a:rPr>
              <a:t>delle modalità di “traduzione in pratica” degli </a:t>
            </a:r>
            <a:r>
              <a:rPr lang="it-IT" sz="2000" dirty="0" smtClean="0">
                <a:latin typeface="Arial" panose="020B0604020202020204" pitchFamily="34" charset="0"/>
                <a:cs typeface="Arial" panose="020B0604020202020204" pitchFamily="34" charset="0"/>
              </a:rPr>
              <a:t>insegnamenti teorici;</a:t>
            </a:r>
          </a:p>
        </p:txBody>
      </p:sp>
    </p:spTree>
    <p:extLst>
      <p:ext uri="{BB962C8B-B14F-4D97-AF65-F5344CB8AC3E}">
        <p14:creationId xmlns:p14="http://schemas.microsoft.com/office/powerpoint/2010/main" val="1340823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Tipologia di contenuti</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86799" cy="3687392"/>
          </a:xfrm>
        </p:spPr>
        <p:txBody>
          <a:bodyPr>
            <a:noAutofit/>
          </a:bodyPr>
          <a:lstStyle/>
          <a:p>
            <a:pPr algn="just"/>
            <a:r>
              <a:rPr lang="it-IT" sz="1800" dirty="0">
                <a:latin typeface="Arial" panose="020B0604020202020204" pitchFamily="34" charset="0"/>
                <a:cs typeface="Arial" panose="020B0604020202020204" pitchFamily="34" charset="0"/>
              </a:rPr>
              <a:t>test di </a:t>
            </a:r>
            <a:r>
              <a:rPr lang="it-IT" sz="1800" b="1" dirty="0">
                <a:solidFill>
                  <a:srgbClr val="0033CC"/>
                </a:solidFill>
                <a:latin typeface="Arial" panose="020B0604020202020204" pitchFamily="34" charset="0"/>
                <a:cs typeface="Arial" panose="020B0604020202020204" pitchFamily="34" charset="0"/>
              </a:rPr>
              <a:t>verifica</a:t>
            </a:r>
            <a:r>
              <a:rPr lang="it-IT" sz="1800" dirty="0">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rafforzamento</a:t>
            </a:r>
            <a:r>
              <a:rPr lang="it-IT" sz="1800" dirty="0">
                <a:latin typeface="Arial" panose="020B0604020202020204" pitchFamily="34" charset="0"/>
                <a:cs typeface="Arial" panose="020B0604020202020204" pitchFamily="34" charset="0"/>
              </a:rPr>
              <a:t> e </a:t>
            </a:r>
            <a:r>
              <a:rPr lang="it-IT" sz="1800" b="1" dirty="0">
                <a:solidFill>
                  <a:srgbClr val="0033CC"/>
                </a:solidFill>
                <a:latin typeface="Arial" panose="020B0604020202020204" pitchFamily="34" charset="0"/>
                <a:cs typeface="Arial" panose="020B0604020202020204" pitchFamily="34" charset="0"/>
              </a:rPr>
              <a:t>autovalutazione</a:t>
            </a:r>
            <a:r>
              <a:rPr lang="it-IT" sz="1800" dirty="0">
                <a:latin typeface="Arial" panose="020B0604020202020204" pitchFamily="34" charset="0"/>
                <a:cs typeface="Arial" panose="020B0604020202020204" pitchFamily="34" charset="0"/>
              </a:rPr>
              <a:t>: possono essere semplici domande a risposte chiuse, analisi di casi e di siti web, relazioni a tema, progetti più articolati (eventualmente da sviluppare in gruppo). </a:t>
            </a:r>
          </a:p>
          <a:p>
            <a:pPr lvl="1" algn="just"/>
            <a:r>
              <a:rPr lang="it-IT" sz="1800" dirty="0" smtClean="0">
                <a:latin typeface="Arial" panose="020B0604020202020204" pitchFamily="34" charset="0"/>
                <a:cs typeface="Arial" panose="020B0604020202020204" pitchFamily="34" charset="0"/>
              </a:rPr>
              <a:t>È importante </a:t>
            </a:r>
            <a:r>
              <a:rPr lang="it-IT" sz="1800" dirty="0">
                <a:latin typeface="Arial" panose="020B0604020202020204" pitchFamily="34" charset="0"/>
                <a:cs typeface="Arial" panose="020B0604020202020204" pitchFamily="34" charset="0"/>
              </a:rPr>
              <a:t>che questi test siano distribuiti lungo tutto il percorso (all’inizio, in itinere, e al termine del percorso formativo) e </a:t>
            </a:r>
            <a:r>
              <a:rPr lang="it-IT" sz="1800" dirty="0" smtClean="0">
                <a:latin typeface="Arial" panose="020B0604020202020204" pitchFamily="34" charset="0"/>
                <a:cs typeface="Arial" panose="020B0604020202020204" pitchFamily="34" charset="0"/>
              </a:rPr>
              <a:t>che siano </a:t>
            </a:r>
            <a:r>
              <a:rPr lang="it-IT" sz="1800" dirty="0">
                <a:latin typeface="Arial" panose="020B0604020202020204" pitchFamily="34" charset="0"/>
                <a:cs typeface="Arial" panose="020B0604020202020204" pitchFamily="34" charset="0"/>
              </a:rPr>
              <a:t>impostati e monitorati </a:t>
            </a:r>
            <a:r>
              <a:rPr lang="it-IT" sz="1800" dirty="0" smtClean="0">
                <a:latin typeface="Arial" panose="020B0604020202020204" pitchFamily="34" charset="0"/>
                <a:cs typeface="Arial" panose="020B0604020202020204" pitchFamily="34" charset="0"/>
              </a:rPr>
              <a:t>efficacemente</a:t>
            </a:r>
          </a:p>
          <a:p>
            <a:pPr algn="just"/>
            <a:r>
              <a:rPr lang="it-IT" sz="1800" b="1" dirty="0" smtClean="0">
                <a:solidFill>
                  <a:srgbClr val="0033CC"/>
                </a:solidFill>
                <a:latin typeface="Arial" panose="020B0604020202020204" pitchFamily="34" charset="0"/>
                <a:cs typeface="Arial" panose="020B0604020202020204" pitchFamily="34" charset="0"/>
              </a:rPr>
              <a:t>applicazioni</a:t>
            </a:r>
            <a:r>
              <a:rPr lang="it-IT" sz="1800" dirty="0">
                <a:latin typeface="Arial" panose="020B0604020202020204" pitchFamily="34" charset="0"/>
                <a:cs typeface="Arial" panose="020B0604020202020204" pitchFamily="34" charset="0"/>
              </a:rPr>
              <a:t>: l’obiettivo di questi strumenti è di rafforzare e consolidare i contenuti </a:t>
            </a:r>
            <a:r>
              <a:rPr lang="it-IT" sz="1800" dirty="0" smtClean="0">
                <a:latin typeface="Arial" panose="020B0604020202020204" pitchFamily="34" charset="0"/>
                <a:cs typeface="Arial" panose="020B0604020202020204" pitchFamily="34" charset="0"/>
              </a:rPr>
              <a:t>del corso</a:t>
            </a:r>
            <a:r>
              <a:rPr lang="it-IT" sz="1800" dirty="0">
                <a:latin typeface="Arial" panose="020B0604020202020204" pitchFamily="34" charset="0"/>
                <a:cs typeface="Arial" panose="020B0604020202020204" pitchFamily="34" charset="0"/>
              </a:rPr>
              <a:t>, rendendoli effettivamente applicabili nella pratica. Può trattarsi di: </a:t>
            </a:r>
            <a:r>
              <a:rPr lang="it-IT" sz="1800" dirty="0" smtClean="0">
                <a:latin typeface="Arial" panose="020B0604020202020204" pitchFamily="34" charset="0"/>
                <a:cs typeface="Arial" panose="020B0604020202020204" pitchFamily="34" charset="0"/>
              </a:rPr>
              <a:t>esercizi svolti</a:t>
            </a:r>
            <a:r>
              <a:rPr lang="it-IT" sz="1800" dirty="0">
                <a:latin typeface="Arial" panose="020B0604020202020204" pitchFamily="34" charset="0"/>
                <a:cs typeface="Arial" panose="020B0604020202020204" pitchFamily="34" charset="0"/>
              </a:rPr>
              <a:t>, casi di studio, esempi concreti, esempi di "inadeguatezza". La scelta </a:t>
            </a:r>
            <a:r>
              <a:rPr lang="it-IT" sz="1800" dirty="0" smtClean="0">
                <a:latin typeface="Arial" panose="020B0604020202020204" pitchFamily="34" charset="0"/>
                <a:cs typeface="Arial" panose="020B0604020202020204" pitchFamily="34" charset="0"/>
              </a:rPr>
              <a:t>del formato </a:t>
            </a:r>
            <a:r>
              <a:rPr lang="it-IT" sz="1800" dirty="0">
                <a:latin typeface="Arial" panose="020B0604020202020204" pitchFamily="34" charset="0"/>
                <a:cs typeface="Arial" panose="020B0604020202020204" pitchFamily="34" charset="0"/>
              </a:rPr>
              <a:t>di erogazione dipende dall’articolazione dell’applicazione e dal medium </a:t>
            </a:r>
            <a:r>
              <a:rPr lang="it-IT" sz="1800" dirty="0" smtClean="0">
                <a:latin typeface="Arial" panose="020B0604020202020204" pitchFamily="34" charset="0"/>
                <a:cs typeface="Arial" panose="020B0604020202020204" pitchFamily="34" charset="0"/>
              </a:rPr>
              <a:t>più adatto </a:t>
            </a:r>
            <a:r>
              <a:rPr lang="it-IT" sz="1800" dirty="0">
                <a:latin typeface="Arial" panose="020B0604020202020204" pitchFamily="34" charset="0"/>
                <a:cs typeface="Arial" panose="020B0604020202020204" pitchFamily="34" charset="0"/>
              </a:rPr>
              <a:t>per renderla efficace;</a:t>
            </a:r>
          </a:p>
          <a:p>
            <a:pPr algn="just"/>
            <a:r>
              <a:rPr lang="it-IT" sz="1800" b="1" dirty="0" err="1" smtClean="0">
                <a:solidFill>
                  <a:srgbClr val="0033CC"/>
                </a:solidFill>
                <a:latin typeface="Arial" panose="020B0604020202020204" pitchFamily="34" charset="0"/>
                <a:cs typeface="Arial" panose="020B0604020202020204" pitchFamily="34" charset="0"/>
              </a:rPr>
              <a:t>linkografie</a:t>
            </a:r>
            <a:r>
              <a:rPr lang="it-IT" sz="1800" b="1" dirty="0" smtClean="0">
                <a:solidFill>
                  <a:srgbClr val="0033CC"/>
                </a:solidFill>
                <a:latin typeface="Arial" panose="020B0604020202020204" pitchFamily="34" charset="0"/>
                <a:cs typeface="Arial" panose="020B0604020202020204" pitchFamily="34" charset="0"/>
              </a:rPr>
              <a:t>/bibliografie</a:t>
            </a:r>
            <a:r>
              <a:rPr lang="it-IT" sz="1800" dirty="0">
                <a:latin typeface="Arial" panose="020B0604020202020204" pitchFamily="34" charset="0"/>
                <a:cs typeface="Arial" panose="020B0604020202020204" pitchFamily="34" charset="0"/>
              </a:rPr>
              <a:t>: in questo caso i materiali possono essere integrati </a:t>
            </a:r>
            <a:r>
              <a:rPr lang="it-IT" sz="1800" dirty="0" smtClean="0">
                <a:latin typeface="Arial" panose="020B0604020202020204" pitchFamily="34" charset="0"/>
                <a:cs typeface="Arial" panose="020B0604020202020204" pitchFamily="34" charset="0"/>
              </a:rPr>
              <a:t>con apposite </a:t>
            </a:r>
            <a:r>
              <a:rPr lang="it-IT" sz="1800" dirty="0">
                <a:latin typeface="Arial" panose="020B0604020202020204" pitchFamily="34" charset="0"/>
                <a:cs typeface="Arial" panose="020B0604020202020204" pitchFamily="34" charset="0"/>
              </a:rPr>
              <a:t>selezioni ragionate operate su siti web, che possono facilitare l’interazione </a:t>
            </a:r>
            <a:r>
              <a:rPr lang="it-IT" sz="1800" dirty="0" smtClean="0">
                <a:latin typeface="Arial" panose="020B0604020202020204" pitchFamily="34" charset="0"/>
                <a:cs typeface="Arial" panose="020B0604020202020204" pitchFamily="34" charset="0"/>
              </a:rPr>
              <a:t>in rete </a:t>
            </a:r>
            <a:r>
              <a:rPr lang="it-IT" sz="1800" dirty="0">
                <a:latin typeface="Arial" panose="020B0604020202020204" pitchFamily="34" charset="0"/>
                <a:cs typeface="Arial" panose="020B0604020202020204" pitchFamily="34" charset="0"/>
              </a:rPr>
              <a:t>dell’utente.</a:t>
            </a:r>
          </a:p>
        </p:txBody>
      </p:sp>
    </p:spTree>
    <p:extLst>
      <p:ext uri="{BB962C8B-B14F-4D97-AF65-F5344CB8AC3E}">
        <p14:creationId xmlns:p14="http://schemas.microsoft.com/office/powerpoint/2010/main" val="45222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Utilizzo di tecniche laboratoriali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48699" cy="3687392"/>
          </a:xfrm>
        </p:spPr>
        <p:txBody>
          <a:bodyPr>
            <a:noAutofit/>
          </a:bodyPr>
          <a:lstStyle/>
          <a:p>
            <a:pPr algn="just"/>
            <a:r>
              <a:rPr lang="it-IT" sz="1800" dirty="0">
                <a:latin typeface="Arial" panose="020B0604020202020204" pitchFamily="34" charset="0"/>
                <a:cs typeface="Arial" panose="020B0604020202020204" pitchFamily="34" charset="0"/>
              </a:rPr>
              <a:t>Citiamo solo alcune delle esperienze didattiche e laboratoriali </a:t>
            </a:r>
            <a:r>
              <a:rPr lang="it-IT" sz="1800" dirty="0" smtClean="0">
                <a:latin typeface="Arial" panose="020B0604020202020204" pitchFamily="34" charset="0"/>
                <a:cs typeface="Arial" panose="020B0604020202020204" pitchFamily="34" charset="0"/>
              </a:rPr>
              <a:t>utilizzate da tempo:</a:t>
            </a:r>
            <a:endParaRPr lang="it-IT" sz="1800" dirty="0">
              <a:latin typeface="Arial" panose="020B0604020202020204" pitchFamily="34" charset="0"/>
              <a:cs typeface="Arial" panose="020B0604020202020204" pitchFamily="34" charset="0"/>
            </a:endParaRPr>
          </a:p>
          <a:p>
            <a:pPr algn="just"/>
            <a:r>
              <a:rPr lang="it-IT" sz="1800" b="1" dirty="0" err="1">
                <a:solidFill>
                  <a:srgbClr val="0033CC"/>
                </a:solidFill>
                <a:latin typeface="Arial" panose="020B0604020202020204" pitchFamily="34" charset="0"/>
                <a:cs typeface="Arial" panose="020B0604020202020204" pitchFamily="34" charset="0"/>
              </a:rPr>
              <a:t>Flipped</a:t>
            </a:r>
            <a:r>
              <a:rPr lang="it-IT" sz="1800" b="1" dirty="0">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Classroom</a:t>
            </a:r>
            <a:r>
              <a:rPr lang="it-IT" sz="1800" dirty="0">
                <a:latin typeface="Arial" panose="020B0604020202020204" pitchFamily="34" charset="0"/>
                <a:cs typeface="Arial" panose="020B0604020202020204" pitchFamily="34" charset="0"/>
              </a:rPr>
              <a:t>: la metodologia della </a:t>
            </a:r>
            <a:r>
              <a:rPr lang="it-IT" sz="1800" dirty="0" err="1">
                <a:latin typeface="Arial" panose="020B0604020202020204" pitchFamily="34" charset="0"/>
                <a:cs typeface="Arial" panose="020B0604020202020204" pitchFamily="34" charset="0"/>
              </a:rPr>
              <a:t>Flipped</a:t>
            </a:r>
            <a:r>
              <a:rPr lang="it-IT" sz="1800" dirty="0">
                <a:latin typeface="Arial" panose="020B0604020202020204" pitchFamily="34" charset="0"/>
                <a:cs typeface="Arial" panose="020B0604020202020204" pitchFamily="34" charset="0"/>
              </a:rPr>
              <a:t> Classroom, consiste nel fornire materiali e tutorial che favoriscano l’avvicinamento </a:t>
            </a:r>
            <a:r>
              <a:rPr lang="it-IT" sz="1800" dirty="0" smtClean="0">
                <a:latin typeface="Arial" panose="020B0604020202020204" pitchFamily="34" charset="0"/>
                <a:cs typeface="Arial" panose="020B0604020202020204" pitchFamily="34" charset="0"/>
              </a:rPr>
              <a:t>del discente ad </a:t>
            </a:r>
            <a:r>
              <a:rPr lang="it-IT" sz="1800" dirty="0">
                <a:latin typeface="Arial" panose="020B0604020202020204" pitchFamily="34" charset="0"/>
                <a:cs typeface="Arial" panose="020B0604020202020204" pitchFamily="34" charset="0"/>
              </a:rPr>
              <a:t>un nuovo </a:t>
            </a:r>
            <a:r>
              <a:rPr lang="it-IT" sz="1800" dirty="0" smtClean="0">
                <a:latin typeface="Arial" panose="020B0604020202020204" pitchFamily="34" charset="0"/>
                <a:cs typeface="Arial" panose="020B0604020202020204" pitchFamily="34" charset="0"/>
              </a:rPr>
              <a:t>contenuto.</a:t>
            </a:r>
          </a:p>
          <a:p>
            <a:pPr lvl="1" algn="just"/>
            <a:r>
              <a:rPr lang="it-IT" sz="1800" dirty="0" smtClean="0">
                <a:latin typeface="Arial" panose="020B0604020202020204" pitchFamily="34" charset="0"/>
                <a:cs typeface="Arial" panose="020B0604020202020204" pitchFamily="34" charset="0"/>
              </a:rPr>
              <a:t>I </a:t>
            </a:r>
            <a:r>
              <a:rPr lang="it-IT" sz="1800" dirty="0">
                <a:latin typeface="Arial" panose="020B0604020202020204" pitchFamily="34" charset="0"/>
                <a:cs typeface="Arial" panose="020B0604020202020204" pitchFamily="34" charset="0"/>
              </a:rPr>
              <a:t>docenti possono fornire link a video o risorse digitali, presentazioni o tutorial, che gli alunni possono fruire in </a:t>
            </a:r>
            <a:r>
              <a:rPr lang="it-IT" sz="1800" dirty="0" smtClean="0">
                <a:latin typeface="Arial" panose="020B0604020202020204" pitchFamily="34" charset="0"/>
                <a:cs typeface="Arial" panose="020B0604020202020204" pitchFamily="34" charset="0"/>
              </a:rPr>
              <a:t>autonomia.</a:t>
            </a:r>
          </a:p>
          <a:p>
            <a:pPr lvl="1" algn="just"/>
            <a:r>
              <a:rPr lang="it-IT" sz="1800" dirty="0" smtClean="0">
                <a:latin typeface="Arial" panose="020B0604020202020204" pitchFamily="34" charset="0"/>
                <a:cs typeface="Arial" panose="020B0604020202020204" pitchFamily="34" charset="0"/>
              </a:rPr>
              <a:t>È </a:t>
            </a:r>
            <a:r>
              <a:rPr lang="it-IT" sz="1800" dirty="0">
                <a:latin typeface="Arial" panose="020B0604020202020204" pitchFamily="34" charset="0"/>
                <a:cs typeface="Arial" panose="020B0604020202020204" pitchFamily="34" charset="0"/>
              </a:rPr>
              <a:t>possibile utilizzare canali </a:t>
            </a:r>
            <a:r>
              <a:rPr lang="it-IT" sz="1800" dirty="0" err="1">
                <a:latin typeface="Arial" panose="020B0604020202020204" pitchFamily="34" charset="0"/>
                <a:cs typeface="Arial" panose="020B0604020202020204" pitchFamily="34" charset="0"/>
              </a:rPr>
              <a:t>youtube</a:t>
            </a:r>
            <a:r>
              <a:rPr lang="it-IT" sz="1800" dirty="0">
                <a:latin typeface="Arial" panose="020B0604020202020204" pitchFamily="34" charset="0"/>
                <a:cs typeface="Arial" panose="020B0604020202020204" pitchFamily="34" charset="0"/>
              </a:rPr>
              <a:t> o blog dedicati alle </a:t>
            </a:r>
            <a:r>
              <a:rPr lang="it-IT" sz="1800" dirty="0" smtClean="0">
                <a:latin typeface="Arial" panose="020B0604020202020204" pitchFamily="34" charset="0"/>
                <a:cs typeface="Arial" panose="020B0604020202020204" pitchFamily="34" charset="0"/>
              </a:rPr>
              <a:t>singole </a:t>
            </a:r>
            <a:r>
              <a:rPr lang="it-IT" sz="1800" dirty="0" smtClean="0">
                <a:latin typeface="Arial" panose="020B0604020202020204" pitchFamily="34" charset="0"/>
                <a:cs typeface="Arial" panose="020B0604020202020204" pitchFamily="34" charset="0"/>
              </a:rPr>
              <a:t>discipline.</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048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Utilizzo di tecniche laboratoriali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67749"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Digital </a:t>
            </a:r>
            <a:r>
              <a:rPr lang="it-IT" sz="1800" b="1" dirty="0" err="1">
                <a:solidFill>
                  <a:srgbClr val="0033CC"/>
                </a:solidFill>
                <a:latin typeface="Arial" panose="020B0604020202020204" pitchFamily="34" charset="0"/>
                <a:cs typeface="Arial" panose="020B0604020202020204" pitchFamily="34" charset="0"/>
              </a:rPr>
              <a:t>Storytelling</a:t>
            </a:r>
            <a:r>
              <a:rPr lang="it-IT" sz="1800" dirty="0">
                <a:latin typeface="Arial" panose="020B0604020202020204" pitchFamily="34" charset="0"/>
                <a:cs typeface="Arial" panose="020B0604020202020204" pitchFamily="34" charset="0"/>
              </a:rPr>
              <a:t>: ovvero la narrazione realizzata con strumenti </a:t>
            </a:r>
            <a:r>
              <a:rPr lang="it-IT" sz="1800" dirty="0" smtClean="0">
                <a:latin typeface="Arial" panose="020B0604020202020204" pitchFamily="34" charset="0"/>
                <a:cs typeface="Arial" panose="020B0604020202020204" pitchFamily="34" charset="0"/>
              </a:rPr>
              <a:t>digitali consiste </a:t>
            </a:r>
            <a:r>
              <a:rPr lang="it-IT" sz="1800" dirty="0">
                <a:latin typeface="Arial" panose="020B0604020202020204" pitchFamily="34" charset="0"/>
                <a:cs typeface="Arial" panose="020B0604020202020204" pitchFamily="34" charset="0"/>
              </a:rPr>
              <a:t>nell’organizzare contenuti di apprendimento, anche selezionati dal web, in un sistema coerente, retto da una struttura narrativa, in modo da ottenere un racconto costituito da molteplici elementi di vario formato (video, audio, immagini, testi, mappe, ecc.).</a:t>
            </a:r>
          </a:p>
          <a:p>
            <a:pPr lvl="1" algn="just"/>
            <a:r>
              <a:rPr lang="it-IT" sz="1800" dirty="0" smtClean="0">
                <a:latin typeface="Arial" panose="020B0604020202020204" pitchFamily="34" charset="0"/>
                <a:cs typeface="Arial" panose="020B0604020202020204" pitchFamily="34" charset="0"/>
              </a:rPr>
              <a:t>Riflettere </a:t>
            </a:r>
            <a:r>
              <a:rPr lang="it-IT" sz="1800" dirty="0">
                <a:latin typeface="Arial" panose="020B0604020202020204" pitchFamily="34" charset="0"/>
                <a:cs typeface="Arial" panose="020B0604020202020204" pitchFamily="34" charset="0"/>
              </a:rPr>
              <a:t>ed introiettare i contenuti</a:t>
            </a:r>
          </a:p>
          <a:p>
            <a:pPr lvl="1" algn="just"/>
            <a:r>
              <a:rPr lang="it-IT" sz="1800" dirty="0">
                <a:latin typeface="Arial" panose="020B0604020202020204" pitchFamily="34" charset="0"/>
                <a:cs typeface="Arial" panose="020B0604020202020204" pitchFamily="34" charset="0"/>
              </a:rPr>
              <a:t>Dare senso alla pertinente realtà e identità personali</a:t>
            </a:r>
          </a:p>
          <a:p>
            <a:pPr lvl="1" algn="just"/>
            <a:r>
              <a:rPr lang="it-IT" sz="1800" dirty="0">
                <a:latin typeface="Arial" panose="020B0604020202020204" pitchFamily="34" charset="0"/>
                <a:cs typeface="Arial" panose="020B0604020202020204" pitchFamily="34" charset="0"/>
              </a:rPr>
              <a:t>Fabbricare la conoscenza in modo significativo per sé</a:t>
            </a:r>
          </a:p>
          <a:p>
            <a:pPr lvl="1" algn="just"/>
            <a:r>
              <a:rPr lang="it-IT" sz="1800" dirty="0">
                <a:latin typeface="Arial" panose="020B0604020202020204" pitchFamily="34" charset="0"/>
                <a:cs typeface="Arial" panose="020B0604020202020204" pitchFamily="34" charset="0"/>
              </a:rPr>
              <a:t>Memorizzare dati e idee</a:t>
            </a:r>
          </a:p>
          <a:p>
            <a:pPr lvl="1" algn="just"/>
            <a:r>
              <a:rPr lang="it-IT" sz="1800" dirty="0" smtClean="0">
                <a:latin typeface="Arial" panose="020B0604020202020204" pitchFamily="34" charset="0"/>
                <a:cs typeface="Arial" panose="020B0604020202020204" pitchFamily="34" charset="0"/>
              </a:rPr>
              <a:t>Trasmettere </a:t>
            </a:r>
            <a:r>
              <a:rPr lang="it-IT" sz="1800" dirty="0">
                <a:latin typeface="Arial" panose="020B0604020202020204" pitchFamily="34" charset="0"/>
                <a:cs typeface="Arial" panose="020B0604020202020204" pitchFamily="34" charset="0"/>
              </a:rPr>
              <a:t>valori</a:t>
            </a:r>
          </a:p>
          <a:p>
            <a:pPr lvl="1" algn="just"/>
            <a:r>
              <a:rPr lang="it-IT" sz="1800" dirty="0">
                <a:latin typeface="Arial" panose="020B0604020202020204" pitchFamily="34" charset="0"/>
                <a:cs typeface="Arial" panose="020B0604020202020204" pitchFamily="34" charset="0"/>
              </a:rPr>
              <a:t>Comunicare idee e progetti</a:t>
            </a:r>
          </a:p>
          <a:p>
            <a:pPr lvl="1" algn="just"/>
            <a:r>
              <a:rPr lang="it-IT" sz="1800" dirty="0">
                <a:latin typeface="Arial" panose="020B0604020202020204" pitchFamily="34" charset="0"/>
                <a:cs typeface="Arial" panose="020B0604020202020204" pitchFamily="34" charset="0"/>
              </a:rPr>
              <a:t>Presentare teorie, concetti e </a:t>
            </a:r>
            <a:r>
              <a:rPr lang="it-IT" sz="1800" dirty="0" smtClean="0">
                <a:latin typeface="Arial" panose="020B0604020202020204" pitchFamily="34" charset="0"/>
                <a:cs typeface="Arial" panose="020B0604020202020204" pitchFamily="34" charset="0"/>
              </a:rPr>
              <a:t>problemi</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710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Digital </a:t>
            </a:r>
            <a:r>
              <a:rPr lang="it-IT" sz="3600" b="1" dirty="0" err="1" smtClean="0">
                <a:solidFill>
                  <a:srgbClr val="FF0000"/>
                </a:solidFill>
                <a:latin typeface="Arial" panose="020B0604020202020204" pitchFamily="34" charset="0"/>
                <a:cs typeface="Arial" panose="020B0604020202020204" pitchFamily="34" charset="0"/>
              </a:rPr>
              <a:t>Storytelling</a:t>
            </a:r>
            <a:r>
              <a:rPr lang="it-IT" sz="3600" b="1" dirty="0" smtClean="0">
                <a:solidFill>
                  <a:srgbClr val="FF0000"/>
                </a:solidFill>
                <a:latin typeface="Arial" panose="020B0604020202020204" pitchFamily="34" charset="0"/>
                <a:cs typeface="Arial" panose="020B0604020202020204" pitchFamily="34" charset="0"/>
              </a:rPr>
              <a:t> - Esempi</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67749" cy="3687392"/>
          </a:xfrm>
        </p:spPr>
        <p:txBody>
          <a:bodyPr>
            <a:noAutofit/>
          </a:bodyPr>
          <a:lstStyle/>
          <a:p>
            <a:r>
              <a:rPr lang="it-IT" sz="1800" dirty="0">
                <a:latin typeface="Arial" panose="020B0604020202020204" pitchFamily="34" charset="0"/>
                <a:cs typeface="Arial" panose="020B0604020202020204" pitchFamily="34" charset="0"/>
              </a:rPr>
              <a:t>Mostrare l’immagine di una persona sul punto di compiere un’azione e chiedere agli allievi di immaginare cosa accadrà dopo.</a:t>
            </a:r>
          </a:p>
          <a:p>
            <a:r>
              <a:rPr lang="it-IT" sz="1800" dirty="0">
                <a:latin typeface="Arial" panose="020B0604020202020204" pitchFamily="34" charset="0"/>
                <a:cs typeface="Arial" panose="020B0604020202020204" pitchFamily="34" charset="0"/>
              </a:rPr>
              <a:t>Trasformare un racconto o parte di esso in un dialogo, un’intervista o una conversazione telefonica.</a:t>
            </a:r>
          </a:p>
          <a:p>
            <a:r>
              <a:rPr lang="it-IT" sz="1800" dirty="0">
                <a:latin typeface="Arial" panose="020B0604020202020204" pitchFamily="34" charset="0"/>
                <a:cs typeface="Arial" panose="020B0604020202020204" pitchFamily="34" charset="0"/>
              </a:rPr>
              <a:t>Trasformare una storia in un fumetto o in una video animazione.</a:t>
            </a:r>
          </a:p>
          <a:p>
            <a:r>
              <a:rPr lang="it-IT" sz="1800" dirty="0">
                <a:latin typeface="Arial" panose="020B0604020202020204" pitchFamily="34" charset="0"/>
                <a:cs typeface="Arial" panose="020B0604020202020204" pitchFamily="34" charset="0"/>
              </a:rPr>
              <a:t>Creare un video trailer o un volantino di invito alla lettura di un libro, visita di una mostra o visione di un film/spettacolo.</a:t>
            </a:r>
          </a:p>
          <a:p>
            <a:r>
              <a:rPr lang="it-IT" sz="1800" dirty="0">
                <a:latin typeface="Arial" panose="020B0604020202020204" pitchFamily="34" charset="0"/>
                <a:cs typeface="Arial" panose="020B0604020202020204" pitchFamily="34" charset="0"/>
              </a:rPr>
              <a:t>Ricostruire una sequenza di eventi, un evento storico o una biografia attraverso una linea del tempo o l’itinerario percorso dal protagonista di un romanzo, uno scienziato o un esploratore attraverso una mappa interattiva.</a:t>
            </a:r>
          </a:p>
          <a:p>
            <a:r>
              <a:rPr lang="it-IT" sz="1800" dirty="0">
                <a:latin typeface="Arial" panose="020B0604020202020204" pitchFamily="34" charset="0"/>
                <a:cs typeface="Arial" panose="020B0604020202020204" pitchFamily="34" charset="0"/>
              </a:rPr>
              <a:t>Creare una campagna pubblicitaria per la divulgazione di messaggi e valori condivisi</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523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Strumenti per tecniche </a:t>
            </a:r>
            <a:r>
              <a:rPr lang="it-IT" sz="3600" b="1" dirty="0">
                <a:solidFill>
                  <a:srgbClr val="FF0000"/>
                </a:solidFill>
                <a:latin typeface="Arial" panose="020B0604020202020204" pitchFamily="34" charset="0"/>
                <a:cs typeface="Arial" panose="020B0604020202020204" pitchFamily="34" charset="0"/>
              </a:rPr>
              <a:t>laboratoriali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7580688" cy="3687392"/>
          </a:xfrm>
        </p:spPr>
        <p:txBody>
          <a:bodyPr>
            <a:noAutofit/>
          </a:bodyPr>
          <a:lstStyle/>
          <a:p>
            <a:r>
              <a:rPr lang="it-IT" sz="1800" b="1" dirty="0" err="1">
                <a:latin typeface="Arial" panose="020B0604020202020204" pitchFamily="34" charset="0"/>
                <a:cs typeface="Arial" panose="020B0604020202020204" pitchFamily="34" charset="0"/>
              </a:rPr>
              <a:t>Storybird</a:t>
            </a:r>
            <a:r>
              <a:rPr lang="it-IT" sz="1800" b="1" dirty="0">
                <a:latin typeface="Arial" panose="020B0604020202020204" pitchFamily="34" charset="0"/>
                <a:cs typeface="Arial" panose="020B0604020202020204" pitchFamily="34" charset="0"/>
              </a:rPr>
              <a:t>, racconti digitali</a:t>
            </a:r>
            <a:endParaRPr lang="it-IT" sz="1800" dirty="0">
              <a:latin typeface="Arial" panose="020B0604020202020204" pitchFamily="34" charset="0"/>
              <a:cs typeface="Arial" panose="020B0604020202020204" pitchFamily="34" charset="0"/>
            </a:endParaRPr>
          </a:p>
          <a:p>
            <a:pPr lvl="1"/>
            <a:r>
              <a:rPr lang="it-IT" sz="1800" dirty="0">
                <a:latin typeface="Arial" panose="020B0604020202020204" pitchFamily="34" charset="0"/>
                <a:cs typeface="Arial" panose="020B0604020202020204" pitchFamily="34" charset="0"/>
              </a:rPr>
              <a:t>permette di realizzare documenti ordinando raffigurazioni, creatività, contenuti </a:t>
            </a:r>
            <a:r>
              <a:rPr lang="it-IT" sz="1800" dirty="0" smtClean="0">
                <a:latin typeface="Arial" panose="020B0604020202020204" pitchFamily="34" charset="0"/>
                <a:cs typeface="Arial" panose="020B0604020202020204" pitchFamily="34" charset="0"/>
              </a:rPr>
              <a:t>personali.</a:t>
            </a:r>
          </a:p>
        </p:txBody>
      </p:sp>
      <p:pic>
        <p:nvPicPr>
          <p:cNvPr id="8194" name="Picture 2" descr="Storybird - Artful Storyt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804" y="1831028"/>
            <a:ext cx="1252994" cy="1252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6" name="Picture 4" descr="How To Use Storybird - Lessons - Blendspace"/>
          <p:cNvPicPr>
            <a:picLocks noChangeAspect="1" noChangeArrowheads="1"/>
          </p:cNvPicPr>
          <p:nvPr/>
        </p:nvPicPr>
        <p:blipFill rotWithShape="1">
          <a:blip r:embed="rId4">
            <a:extLst>
              <a:ext uri="{28A0092B-C50C-407E-A947-70E740481C1C}">
                <a14:useLocalDpi xmlns:a14="http://schemas.microsoft.com/office/drawing/2010/main" val="0"/>
              </a:ext>
            </a:extLst>
          </a:blip>
          <a:srcRect t="15623"/>
          <a:stretch/>
        </p:blipFill>
        <p:spPr bwMode="auto">
          <a:xfrm>
            <a:off x="973110" y="2662147"/>
            <a:ext cx="6034519" cy="303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31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Strumenti per tecniche laboratoriali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7580688" cy="3687392"/>
          </a:xfrm>
        </p:spPr>
        <p:txBody>
          <a:bodyPr>
            <a:noAutofit/>
          </a:bodyPr>
          <a:lstStyle/>
          <a:p>
            <a:r>
              <a:rPr lang="it-IT" sz="1800" b="1" dirty="0" smtClean="0">
                <a:latin typeface="Arial" panose="020B0604020202020204" pitchFamily="34" charset="0"/>
                <a:cs typeface="Arial" panose="020B0604020202020204" pitchFamily="34" charset="0"/>
              </a:rPr>
              <a:t>ACMI </a:t>
            </a:r>
            <a:r>
              <a:rPr lang="it-IT" sz="1800" b="1" dirty="0" err="1">
                <a:latin typeface="Arial" panose="020B0604020202020204" pitchFamily="34" charset="0"/>
                <a:cs typeface="Arial" panose="020B0604020202020204" pitchFamily="34" charset="0"/>
              </a:rPr>
              <a:t>Storyboard</a:t>
            </a:r>
            <a:r>
              <a:rPr lang="it-IT" sz="1800" b="1" dirty="0">
                <a:latin typeface="Arial" panose="020B0604020202020204" pitchFamily="34" charset="0"/>
                <a:cs typeface="Arial" panose="020B0604020202020204" pitchFamily="34" charset="0"/>
              </a:rPr>
              <a:t> Generator</a:t>
            </a:r>
            <a:endParaRPr lang="it-IT" sz="1800" dirty="0">
              <a:latin typeface="Arial" panose="020B0604020202020204" pitchFamily="34" charset="0"/>
              <a:cs typeface="Arial" panose="020B0604020202020204" pitchFamily="34" charset="0"/>
            </a:endParaRPr>
          </a:p>
          <a:p>
            <a:pPr lvl="1"/>
            <a:r>
              <a:rPr lang="it-IT" sz="1800" dirty="0" smtClean="0">
                <a:latin typeface="Arial" panose="020B0604020202020204" pitchFamily="34" charset="0"/>
                <a:cs typeface="Arial" panose="020B0604020202020204" pitchFamily="34" charset="0"/>
              </a:rPr>
              <a:t>Un altro </a:t>
            </a:r>
            <a:r>
              <a:rPr lang="it-IT" sz="1800" dirty="0">
                <a:latin typeface="Arial" panose="020B0604020202020204" pitchFamily="34" charset="0"/>
                <a:cs typeface="Arial" panose="020B0604020202020204" pitchFamily="34" charset="0"/>
              </a:rPr>
              <a:t>importante </a:t>
            </a:r>
            <a:r>
              <a:rPr lang="it-IT" sz="1800" dirty="0" err="1">
                <a:latin typeface="Arial" panose="020B0604020202020204" pitchFamily="34" charset="0"/>
                <a:cs typeface="Arial" panose="020B0604020202020204" pitchFamily="34" charset="0"/>
              </a:rPr>
              <a:t>tool</a:t>
            </a:r>
            <a:r>
              <a:rPr lang="it-IT" sz="1800" dirty="0">
                <a:latin typeface="Arial" panose="020B0604020202020204" pitchFamily="34" charset="0"/>
                <a:cs typeface="Arial" panose="020B0604020202020204" pitchFamily="34" charset="0"/>
              </a:rPr>
              <a:t> per creare </a:t>
            </a:r>
            <a:r>
              <a:rPr lang="it-IT" sz="1800" dirty="0" err="1">
                <a:latin typeface="Arial" panose="020B0604020202020204" pitchFamily="34" charset="0"/>
                <a:cs typeface="Arial" panose="020B0604020202020204" pitchFamily="34" charset="0"/>
              </a:rPr>
              <a:t>storyboard</a:t>
            </a:r>
            <a:r>
              <a:rPr lang="it-IT" sz="1800" dirty="0">
                <a:latin typeface="Arial" panose="020B0604020202020204" pitchFamily="34" charset="0"/>
                <a:cs typeface="Arial" panose="020B0604020202020204" pitchFamily="34" charset="0"/>
              </a:rPr>
              <a:t> online</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9218" name="Picture 2" descr="ACMI Generator - Storyboard Generator | museumsandtheweb.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35" y="2470586"/>
            <a:ext cx="4665807" cy="316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26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Strumenti per tecniche laboratoriali</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4363662" cy="3687392"/>
          </a:xfrm>
        </p:spPr>
        <p:txBody>
          <a:bodyPr>
            <a:noAutofit/>
          </a:bodyPr>
          <a:lstStyle/>
          <a:p>
            <a:r>
              <a:rPr lang="it-IT" sz="1800" b="1" dirty="0" smtClean="0">
                <a:latin typeface="Arial" panose="020B0604020202020204" pitchFamily="34" charset="0"/>
                <a:cs typeface="Arial" panose="020B0604020202020204" pitchFamily="34" charset="0"/>
              </a:rPr>
              <a:t>Video </a:t>
            </a:r>
            <a:r>
              <a:rPr lang="it-IT" sz="1800" b="1" dirty="0">
                <a:latin typeface="Arial" panose="020B0604020202020204" pitchFamily="34" charset="0"/>
                <a:cs typeface="Arial" panose="020B0604020202020204" pitchFamily="34" charset="0"/>
              </a:rPr>
              <a:t>online con </a:t>
            </a:r>
            <a:r>
              <a:rPr lang="it-IT" sz="1800" b="1" dirty="0" err="1">
                <a:latin typeface="Arial" panose="020B0604020202020204" pitchFamily="34" charset="0"/>
                <a:cs typeface="Arial" panose="020B0604020202020204" pitchFamily="34" charset="0"/>
              </a:rPr>
              <a:t>Muvizu</a:t>
            </a:r>
            <a:endParaRPr lang="it-IT" sz="1800" dirty="0">
              <a:latin typeface="Arial" panose="020B0604020202020204" pitchFamily="34" charset="0"/>
              <a:cs typeface="Arial" panose="020B0604020202020204" pitchFamily="34" charset="0"/>
            </a:endParaRPr>
          </a:p>
          <a:p>
            <a:r>
              <a:rPr lang="it-IT" sz="1800" dirty="0" smtClean="0">
                <a:latin typeface="Arial" panose="020B0604020202020204" pitchFamily="34" charset="0"/>
                <a:cs typeface="Arial" panose="020B0604020202020204" pitchFamily="34" charset="0"/>
              </a:rPr>
              <a:t>Applicazione disponibile </a:t>
            </a:r>
            <a:r>
              <a:rPr lang="it-IT" sz="1800" dirty="0">
                <a:latin typeface="Arial" panose="020B0604020202020204" pitchFamily="34" charset="0"/>
                <a:cs typeface="Arial" panose="020B0604020202020204" pitchFamily="34" charset="0"/>
              </a:rPr>
              <a:t>all’indirizzo </a:t>
            </a:r>
            <a:r>
              <a:rPr lang="it-IT" sz="1800" dirty="0">
                <a:latin typeface="Arial" panose="020B0604020202020204" pitchFamily="34" charset="0"/>
                <a:cs typeface="Arial" panose="020B0604020202020204" pitchFamily="34" charset="0"/>
                <a:hlinkClick r:id="rId3"/>
              </a:rPr>
              <a:t>www.muvizu.com</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per </a:t>
            </a:r>
            <a:r>
              <a:rPr lang="it-IT" sz="1800" dirty="0">
                <a:latin typeface="Arial" panose="020B0604020202020204" pitchFamily="34" charset="0"/>
                <a:cs typeface="Arial" panose="020B0604020202020204" pitchFamily="34" charset="0"/>
              </a:rPr>
              <a:t>generare contenuti e animazioni video grazie a dispositivi che </a:t>
            </a:r>
            <a:r>
              <a:rPr lang="it-IT" sz="1800" dirty="0" smtClean="0">
                <a:latin typeface="Arial" panose="020B0604020202020204" pitchFamily="34" charset="0"/>
                <a:cs typeface="Arial" panose="020B0604020202020204" pitchFamily="34" charset="0"/>
              </a:rPr>
              <a:t>consentono </a:t>
            </a:r>
            <a:r>
              <a:rPr lang="it-IT" sz="1800" dirty="0">
                <a:latin typeface="Arial" panose="020B0604020202020204" pitchFamily="34" charset="0"/>
                <a:cs typeface="Arial" panose="020B0604020202020204" pitchFamily="34" charset="0"/>
              </a:rPr>
              <a:t>di inserire figure umane schematiche in una serie differente di contesti</a:t>
            </a:r>
            <a:r>
              <a:rPr lang="it-IT" sz="1800" dirty="0" smtClean="0">
                <a:latin typeface="Arial" panose="020B0604020202020204" pitchFamily="34" charset="0"/>
                <a:cs typeface="Arial" panose="020B0604020202020204" pitchFamily="34" charset="0"/>
              </a:rPr>
              <a:t>.</a:t>
            </a:r>
          </a:p>
        </p:txBody>
      </p:sp>
      <p:pic>
        <p:nvPicPr>
          <p:cNvPr id="10242" name="Picture 2" descr="https://img.utdstc.com/screen/f3f/6ca/f3f6ca289e109713272edafe9f4496e350219af4a821e53875ec17d0440303cb: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820" y="2128060"/>
            <a:ext cx="3842847" cy="287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38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Ruoli di un processo e-learning</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Project manager</a:t>
            </a:r>
            <a:r>
              <a:rPr lang="it-IT" sz="1800" dirty="0">
                <a:latin typeface="Arial" panose="020B0604020202020204" pitchFamily="34" charset="0"/>
                <a:cs typeface="Arial" panose="020B0604020202020204" pitchFamily="34" charset="0"/>
              </a:rPr>
              <a:t>, che è responsabile dell’organizzazione e della </a:t>
            </a:r>
            <a:r>
              <a:rPr lang="it-IT" sz="1800" dirty="0" smtClean="0">
                <a:latin typeface="Arial" panose="020B0604020202020204" pitchFamily="34" charset="0"/>
                <a:cs typeface="Arial" panose="020B0604020202020204" pitchFamily="34" charset="0"/>
              </a:rPr>
              <a:t>gestione complessiva </a:t>
            </a:r>
            <a:r>
              <a:rPr lang="it-IT" sz="1800" dirty="0">
                <a:latin typeface="Arial" panose="020B0604020202020204" pitchFamily="34" charset="0"/>
                <a:cs typeface="Arial" panose="020B0604020202020204" pitchFamily="34" charset="0"/>
              </a:rPr>
              <a:t>del progetto, di cui inoltre pubblica i contenuti; gestisce gli accessi </a:t>
            </a:r>
            <a:r>
              <a:rPr lang="it-IT" sz="1800" dirty="0" smtClean="0">
                <a:latin typeface="Arial" panose="020B0604020202020204" pitchFamily="34" charset="0"/>
                <a:cs typeface="Arial" panose="020B0604020202020204" pitchFamily="34" charset="0"/>
              </a:rPr>
              <a:t>al sistema</a:t>
            </a:r>
            <a:r>
              <a:rPr lang="it-IT" sz="1800" dirty="0">
                <a:latin typeface="Arial" panose="020B0604020202020204" pitchFamily="34" charset="0"/>
                <a:cs typeface="Arial" panose="020B0604020202020204" pitchFamily="34" charset="0"/>
              </a:rPr>
              <a:t>; aggiorna il catalogo dell’offerta formativa; crea le classi virtuali; coordina </a:t>
            </a:r>
            <a:r>
              <a:rPr lang="it-IT" sz="1800" dirty="0" smtClean="0">
                <a:latin typeface="Arial" panose="020B0604020202020204" pitchFamily="34" charset="0"/>
                <a:cs typeface="Arial" panose="020B0604020202020204" pitchFamily="34" charset="0"/>
              </a:rPr>
              <a:t>i tutor </a:t>
            </a:r>
            <a:r>
              <a:rPr lang="it-IT" sz="1800" dirty="0">
                <a:latin typeface="Arial" panose="020B0604020202020204" pitchFamily="34" charset="0"/>
                <a:cs typeface="Arial" panose="020B0604020202020204" pitchFamily="34" charset="0"/>
              </a:rPr>
              <a:t>e ne raccoglie e integra i report;</a:t>
            </a:r>
          </a:p>
          <a:p>
            <a:pPr algn="just"/>
            <a:r>
              <a:rPr lang="it-IT" sz="1800" b="1" dirty="0" err="1" smtClean="0">
                <a:solidFill>
                  <a:srgbClr val="0033CC"/>
                </a:solidFill>
                <a:latin typeface="Arial" panose="020B0604020202020204" pitchFamily="34" charset="0"/>
                <a:cs typeface="Arial" panose="020B0604020202020204" pitchFamily="34" charset="0"/>
              </a:rPr>
              <a:t>Instructional</a:t>
            </a:r>
            <a:r>
              <a:rPr lang="it-IT" sz="1800" b="1" dirty="0" smtClean="0">
                <a:solidFill>
                  <a:srgbClr val="0033CC"/>
                </a:solidFill>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designer</a:t>
            </a:r>
            <a:r>
              <a:rPr lang="it-IT" sz="1800" dirty="0">
                <a:latin typeface="Arial" panose="020B0604020202020204" pitchFamily="34" charset="0"/>
                <a:cs typeface="Arial" panose="020B0604020202020204" pitchFamily="34" charset="0"/>
              </a:rPr>
              <a:t>, che definisce le metodologie didattiche ed elabora </a:t>
            </a:r>
            <a:r>
              <a:rPr lang="it-IT" sz="1800" dirty="0" smtClean="0">
                <a:latin typeface="Arial" panose="020B0604020202020204" pitchFamily="34" charset="0"/>
                <a:cs typeface="Arial" panose="020B0604020202020204" pitchFamily="34" charset="0"/>
              </a:rPr>
              <a:t>i contenuti </a:t>
            </a:r>
            <a:r>
              <a:rPr lang="it-IT" sz="1800" dirty="0">
                <a:latin typeface="Arial" panose="020B0604020202020204" pitchFamily="34" charset="0"/>
                <a:cs typeface="Arial" panose="020B0604020202020204" pitchFamily="34" charset="0"/>
              </a:rPr>
              <a:t>e lo </a:t>
            </a:r>
            <a:r>
              <a:rPr lang="it-IT" sz="1800" dirty="0" err="1">
                <a:latin typeface="Arial" panose="020B0604020202020204" pitchFamily="34" charset="0"/>
                <a:cs typeface="Arial" panose="020B0604020202020204" pitchFamily="34" charset="0"/>
              </a:rPr>
              <a:t>storyboard</a:t>
            </a:r>
            <a:r>
              <a:rPr lang="it-IT" sz="1800" dirty="0">
                <a:latin typeface="Arial" panose="020B0604020202020204" pitchFamily="34" charset="0"/>
                <a:cs typeface="Arial" panose="020B0604020202020204" pitchFamily="34" charset="0"/>
              </a:rPr>
              <a:t> per la traduzione nel formato multimediale programmato</a:t>
            </a:r>
            <a:r>
              <a:rPr lang="it-IT" sz="1800" dirty="0" smtClean="0">
                <a:latin typeface="Arial" panose="020B0604020202020204" pitchFamily="34" charset="0"/>
                <a:cs typeface="Arial" panose="020B0604020202020204" pitchFamily="34" charset="0"/>
              </a:rPr>
              <a:t>;</a:t>
            </a:r>
          </a:p>
          <a:p>
            <a:pPr algn="just"/>
            <a:r>
              <a:rPr lang="it-IT" sz="1800" b="1" dirty="0" smtClean="0">
                <a:solidFill>
                  <a:srgbClr val="0033CC"/>
                </a:solidFill>
                <a:latin typeface="Arial" panose="020B0604020202020204" pitchFamily="34" charset="0"/>
                <a:cs typeface="Arial" panose="020B0604020202020204" pitchFamily="34" charset="0"/>
              </a:rPr>
              <a:t>Esperto </a:t>
            </a:r>
            <a:r>
              <a:rPr lang="it-IT" sz="1800" b="1" dirty="0">
                <a:solidFill>
                  <a:srgbClr val="0033CC"/>
                </a:solidFill>
                <a:latin typeface="Arial" panose="020B0604020202020204" pitchFamily="34" charset="0"/>
                <a:cs typeface="Arial" panose="020B0604020202020204" pitchFamily="34" charset="0"/>
              </a:rPr>
              <a:t>dei contenuti</a:t>
            </a:r>
            <a:r>
              <a:rPr lang="it-IT" sz="1800" dirty="0">
                <a:latin typeface="Arial" panose="020B0604020202020204" pitchFamily="34" charset="0"/>
                <a:cs typeface="Arial" panose="020B0604020202020204" pitchFamily="34" charset="0"/>
              </a:rPr>
              <a:t>, che definisce i contenuti e ne cura l'armonizzazione (</a:t>
            </a:r>
            <a:r>
              <a:rPr lang="it-IT" sz="1800" dirty="0" smtClean="0">
                <a:latin typeface="Arial" panose="020B0604020202020204" pitchFamily="34" charset="0"/>
                <a:cs typeface="Arial" panose="020B0604020202020204" pitchFamily="34" charset="0"/>
              </a:rPr>
              <a:t>può essere </a:t>
            </a:r>
            <a:r>
              <a:rPr lang="it-IT" sz="1800" dirty="0">
                <a:latin typeface="Arial" panose="020B0604020202020204" pitchFamily="34" charset="0"/>
                <a:cs typeface="Arial" panose="020B0604020202020204" pitchFamily="34" charset="0"/>
              </a:rPr>
              <a:t>una sola persona o più persone</a:t>
            </a:r>
            <a:r>
              <a:rPr lang="it-IT" sz="1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3762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Formazione a distanza</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6581775" cy="3687392"/>
          </a:xfrm>
        </p:spPr>
        <p:txBody>
          <a:bodyPr>
            <a:noAutofit/>
          </a:bodyPr>
          <a:lstStyle/>
          <a:p>
            <a:pPr algn="just"/>
            <a:r>
              <a:rPr lang="it-IT" sz="1800" dirty="0">
                <a:latin typeface="Arial" panose="020B0604020202020204" pitchFamily="34" charset="0"/>
                <a:cs typeface="Arial" panose="020B0604020202020204" pitchFamily="34" charset="0"/>
              </a:rPr>
              <a:t>L’emergenza sanitaria dovuta alla diffusione del COVID-19 ha determinato un improvviso cambiamento nelle organizzazioni e nelle persone, impossibilitate a proseguire con le stesse modalità relazioni professionali e personali.</a:t>
            </a:r>
          </a:p>
          <a:p>
            <a:pPr algn="just"/>
            <a:r>
              <a:rPr lang="it-IT" sz="1800" dirty="0">
                <a:latin typeface="Arial" panose="020B0604020202020204" pitchFamily="34" charset="0"/>
                <a:cs typeface="Arial" panose="020B0604020202020204" pitchFamily="34" charset="0"/>
              </a:rPr>
              <a:t>Parole come DAD, FAD, e-learning, ma anche </a:t>
            </a:r>
            <a:r>
              <a:rPr lang="it-IT" sz="1800" dirty="0" err="1">
                <a:latin typeface="Arial" panose="020B0604020202020204" pitchFamily="34" charset="0"/>
                <a:cs typeface="Arial" panose="020B0604020202020204" pitchFamily="34" charset="0"/>
              </a:rPr>
              <a:t>webinar</a:t>
            </a:r>
            <a:r>
              <a:rPr lang="it-IT" sz="1800" dirty="0">
                <a:latin typeface="Arial" panose="020B0604020202020204" pitchFamily="34" charset="0"/>
                <a:cs typeface="Arial" panose="020B0604020202020204" pitchFamily="34" charset="0"/>
              </a:rPr>
              <a:t>, videoconferenza, </a:t>
            </a:r>
            <a:r>
              <a:rPr lang="it-IT" sz="1800" dirty="0" err="1">
                <a:latin typeface="Arial" panose="020B0604020202020204" pitchFamily="34" charset="0"/>
                <a:cs typeface="Arial" panose="020B0604020202020204" pitchFamily="34" charset="0"/>
              </a:rPr>
              <a:t>smartworking</a:t>
            </a:r>
            <a:r>
              <a:rPr lang="it-IT" sz="1800" dirty="0">
                <a:latin typeface="Arial" panose="020B0604020202020204" pitchFamily="34" charset="0"/>
                <a:cs typeface="Arial" panose="020B0604020202020204" pitchFamily="34" charset="0"/>
              </a:rPr>
              <a:t>, prima conosciute e utilizzate solo dagli esperti di settore o in specifici contesti, sono divenute in un breve lasso di tempo di uso comune tra studenti, famiglie, lavoratori, enti pubblici e privati.</a:t>
            </a:r>
          </a:p>
          <a:p>
            <a:pPr algn="just"/>
            <a:r>
              <a:rPr lang="it-IT" sz="1800" dirty="0">
                <a:latin typeface="Arial" panose="020B0604020202020204" pitchFamily="34" charset="0"/>
                <a:cs typeface="Arial" panose="020B0604020202020204" pitchFamily="34" charset="0"/>
              </a:rPr>
              <a:t>Con </a:t>
            </a:r>
            <a:r>
              <a:rPr lang="it-IT" sz="1800" dirty="0" smtClean="0">
                <a:latin typeface="Arial" panose="020B0604020202020204" pitchFamily="34" charset="0"/>
                <a:cs typeface="Arial" panose="020B0604020202020204" pitchFamily="34" charset="0"/>
              </a:rPr>
              <a:t>l'espressione </a:t>
            </a:r>
            <a:r>
              <a:rPr lang="it-IT" sz="1800" b="1" dirty="0">
                <a:solidFill>
                  <a:srgbClr val="0033CC"/>
                </a:solidFill>
                <a:latin typeface="Arial" panose="020B0604020202020204" pitchFamily="34" charset="0"/>
                <a:cs typeface="Arial" panose="020B0604020202020204" pitchFamily="34" charset="0"/>
              </a:rPr>
              <a:t>Formazione a Distanza (FAD)</a:t>
            </a:r>
            <a:r>
              <a:rPr lang="it-IT" sz="1800" dirty="0">
                <a:latin typeface="Arial" panose="020B0604020202020204" pitchFamily="34" charset="0"/>
                <a:cs typeface="Arial" panose="020B0604020202020204" pitchFamily="34" charset="0"/>
              </a:rPr>
              <a:t> su può indicare genericamente una </a:t>
            </a:r>
            <a:r>
              <a:rPr lang="it-IT" sz="1800" dirty="0" smtClean="0">
                <a:latin typeface="Arial" panose="020B0604020202020204" pitchFamily="34" charset="0"/>
                <a:cs typeface="Arial" panose="020B0604020202020204" pitchFamily="34" charset="0"/>
              </a:rPr>
              <a:t>modalità di </a:t>
            </a:r>
            <a:r>
              <a:rPr lang="it-IT" sz="1800" dirty="0">
                <a:latin typeface="Arial" panose="020B0604020202020204" pitchFamily="34" charset="0"/>
                <a:cs typeface="Arial" panose="020B0604020202020204" pitchFamily="34" charset="0"/>
              </a:rPr>
              <a:t>formazione caratterizzata dalla separazione fisica </a:t>
            </a:r>
            <a:r>
              <a:rPr lang="it-IT" sz="1800" dirty="0" smtClean="0">
                <a:latin typeface="Arial" panose="020B0604020202020204" pitchFamily="34" charset="0"/>
                <a:cs typeface="Arial" panose="020B0604020202020204" pitchFamily="34" charset="0"/>
              </a:rPr>
              <a:t>fra </a:t>
            </a:r>
            <a:r>
              <a:rPr lang="it-IT" sz="1800" dirty="0">
                <a:latin typeface="Arial" panose="020B0604020202020204" pitchFamily="34" charset="0"/>
                <a:cs typeface="Arial" panose="020B0604020202020204" pitchFamily="34" charset="0"/>
              </a:rPr>
              <a:t>docente e </a:t>
            </a:r>
            <a:r>
              <a:rPr lang="it-IT" sz="1800" dirty="0" smtClean="0">
                <a:latin typeface="Arial" panose="020B0604020202020204" pitchFamily="34" charset="0"/>
                <a:cs typeface="Arial" panose="020B0604020202020204" pitchFamily="34" charset="0"/>
              </a:rPr>
              <a:t>discente, dalla </a:t>
            </a:r>
            <a:r>
              <a:rPr lang="it-IT" sz="1800" dirty="0">
                <a:latin typeface="Arial" panose="020B0604020202020204" pitchFamily="34" charset="0"/>
                <a:cs typeface="Arial" panose="020B0604020202020204" pitchFamily="34" charset="0"/>
              </a:rPr>
              <a:t>distribuzione di materiale didattico con modalità e su supporto </a:t>
            </a:r>
            <a:r>
              <a:rPr lang="it-IT" sz="1800" dirty="0" smtClean="0">
                <a:latin typeface="Arial" panose="020B0604020202020204" pitchFamily="34" charset="0"/>
                <a:cs typeface="Arial" panose="020B0604020202020204" pitchFamily="34" charset="0"/>
              </a:rPr>
              <a:t>diversi.</a:t>
            </a:r>
          </a:p>
        </p:txBody>
      </p:sp>
      <p:pic>
        <p:nvPicPr>
          <p:cNvPr id="1028" name="Picture 4" descr="Infografica Studio Lavoro A Casa - Grafica vettoriale gratuita su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319" y="1905842"/>
            <a:ext cx="2158833" cy="194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34402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Ruoli di un processo e-learning</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1800" b="1" dirty="0" smtClean="0">
                <a:solidFill>
                  <a:srgbClr val="0033CC"/>
                </a:solidFill>
                <a:latin typeface="Arial" panose="020B0604020202020204" pitchFamily="34" charset="0"/>
                <a:cs typeface="Arial" panose="020B0604020202020204" pitchFamily="34" charset="0"/>
              </a:rPr>
              <a:t>Team </a:t>
            </a:r>
            <a:r>
              <a:rPr lang="it-IT" sz="1800" b="1" dirty="0">
                <a:solidFill>
                  <a:srgbClr val="0033CC"/>
                </a:solidFill>
                <a:latin typeface="Arial" panose="020B0604020202020204" pitchFamily="34" charset="0"/>
                <a:cs typeface="Arial" panose="020B0604020202020204" pitchFamily="34" charset="0"/>
              </a:rPr>
              <a:t>di sviluppo</a:t>
            </a:r>
            <a:r>
              <a:rPr lang="it-IT" sz="1800" dirty="0">
                <a:latin typeface="Arial" panose="020B0604020202020204" pitchFamily="34" charset="0"/>
                <a:cs typeface="Arial" panose="020B0604020202020204" pitchFamily="34" charset="0"/>
              </a:rPr>
              <a:t>: che è un insieme di figure che realizza e implementa i </a:t>
            </a:r>
            <a:r>
              <a:rPr lang="it-IT" sz="1800" dirty="0" smtClean="0">
                <a:latin typeface="Arial" panose="020B0604020202020204" pitchFamily="34" charset="0"/>
                <a:cs typeface="Arial" panose="020B0604020202020204" pitchFamily="34" charset="0"/>
              </a:rPr>
              <a:t>contenuti formativi </a:t>
            </a:r>
            <a:r>
              <a:rPr lang="it-IT" sz="1800" dirty="0">
                <a:latin typeface="Arial" panose="020B0604020202020204" pitchFamily="34" charset="0"/>
                <a:cs typeface="Arial" panose="020B0604020202020204" pitchFamily="34" charset="0"/>
              </a:rPr>
              <a:t>e comprende:</a:t>
            </a:r>
          </a:p>
          <a:p>
            <a:pPr lvl="1" algn="just"/>
            <a:r>
              <a:rPr lang="it-IT" sz="1800" dirty="0" smtClean="0">
                <a:latin typeface="Arial" panose="020B0604020202020204" pitchFamily="34" charset="0"/>
                <a:cs typeface="Arial" panose="020B0604020202020204" pitchFamily="34" charset="0"/>
              </a:rPr>
              <a:t>il </a:t>
            </a:r>
            <a:r>
              <a:rPr lang="it-IT" sz="1800" dirty="0">
                <a:latin typeface="Arial" panose="020B0604020202020204" pitchFamily="34" charset="0"/>
                <a:cs typeface="Arial" panose="020B0604020202020204" pitchFamily="34" charset="0"/>
              </a:rPr>
              <a:t>Progettista dell’architettura tecnologica;</a:t>
            </a:r>
          </a:p>
          <a:p>
            <a:pPr lvl="1" algn="just"/>
            <a:r>
              <a:rPr lang="it-IT" sz="1800" dirty="0" smtClean="0">
                <a:latin typeface="Arial" panose="020B0604020202020204" pitchFamily="34" charset="0"/>
                <a:cs typeface="Arial" panose="020B0604020202020204" pitchFamily="34" charset="0"/>
              </a:rPr>
              <a:t>il </a:t>
            </a:r>
            <a:r>
              <a:rPr lang="it-IT" sz="1800" dirty="0">
                <a:latin typeface="Arial" panose="020B0604020202020204" pitchFamily="34" charset="0"/>
                <a:cs typeface="Arial" panose="020B0604020202020204" pitchFamily="34" charset="0"/>
              </a:rPr>
              <a:t>Content editor, che cura, controlla, approva e aggiorna i contenuti;</a:t>
            </a:r>
          </a:p>
          <a:p>
            <a:pPr lvl="1" algn="just"/>
            <a:r>
              <a:rPr lang="it-IT" sz="1800" dirty="0" smtClean="0">
                <a:latin typeface="Arial" panose="020B0604020202020204" pitchFamily="34" charset="0"/>
                <a:cs typeface="Arial" panose="020B0604020202020204" pitchFamily="34" charset="0"/>
              </a:rPr>
              <a:t>il </a:t>
            </a:r>
            <a:r>
              <a:rPr lang="it-IT" sz="1800" dirty="0">
                <a:latin typeface="Arial" panose="020B0604020202020204" pitchFamily="34" charset="0"/>
                <a:cs typeface="Arial" panose="020B0604020202020204" pitchFamily="34" charset="0"/>
              </a:rPr>
              <a:t>Multimedia </a:t>
            </a:r>
            <a:r>
              <a:rPr lang="it-IT" sz="1800" dirty="0" err="1">
                <a:latin typeface="Arial" panose="020B0604020202020204" pitchFamily="34" charset="0"/>
                <a:cs typeface="Arial" panose="020B0604020202020204" pitchFamily="34" charset="0"/>
              </a:rPr>
              <a:t>developer</a:t>
            </a:r>
            <a:r>
              <a:rPr lang="it-IT" sz="1800" dirty="0">
                <a:latin typeface="Arial" panose="020B0604020202020204" pitchFamily="34" charset="0"/>
                <a:cs typeface="Arial" panose="020B0604020202020204" pitchFamily="34" charset="0"/>
              </a:rPr>
              <a:t>, che realizza la versione multimediale </a:t>
            </a:r>
            <a:r>
              <a:rPr lang="it-IT" sz="1800" dirty="0" smtClean="0">
                <a:latin typeface="Arial" panose="020B0604020202020204" pitchFamily="34" charset="0"/>
                <a:cs typeface="Arial" panose="020B0604020202020204" pitchFamily="34" charset="0"/>
              </a:rPr>
              <a:t>dei contenuti.</a:t>
            </a:r>
          </a:p>
          <a:p>
            <a:pPr marL="228600" lvl="1" algn="just">
              <a:spcBef>
                <a:spcPts val="1000"/>
              </a:spcBef>
            </a:pPr>
            <a:r>
              <a:rPr lang="it-IT" sz="1800" b="1" dirty="0" smtClean="0">
                <a:solidFill>
                  <a:srgbClr val="0033CC"/>
                </a:solidFill>
                <a:latin typeface="Arial" panose="020B0604020202020204" pitchFamily="34" charset="0"/>
                <a:cs typeface="Arial" panose="020B0604020202020204" pitchFamily="34" charset="0"/>
              </a:rPr>
              <a:t>Docente/</a:t>
            </a:r>
            <a:r>
              <a:rPr lang="it-IT" sz="1800" b="1" dirty="0" err="1" smtClean="0">
                <a:solidFill>
                  <a:srgbClr val="0033CC"/>
                </a:solidFill>
                <a:latin typeface="Arial" panose="020B0604020202020204" pitchFamily="34" charset="0"/>
                <a:cs typeface="Arial" panose="020B0604020202020204" pitchFamily="34" charset="0"/>
              </a:rPr>
              <a:t>Mentor</a:t>
            </a:r>
            <a:r>
              <a:rPr lang="it-IT" sz="1800" dirty="0">
                <a:latin typeface="Arial" panose="020B0604020202020204" pitchFamily="34" charset="0"/>
                <a:cs typeface="Arial" panose="020B0604020202020204" pitchFamily="34" charset="0"/>
              </a:rPr>
              <a:t>:</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che cura il processo di erogazione dei contenuti formativi e quello di apprendimento attraverso varie tipologie di attività, volte tutte a fornire un supporto per quanto attiene, in particolare, all'impatto con il materiale impiegato e la migliore comprensione dello stesso.</a:t>
            </a:r>
          </a:p>
          <a:p>
            <a:pPr lvl="1" algn="just"/>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594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Il ruolo del docente</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1800" dirty="0" smtClean="0">
                <a:latin typeface="Arial" panose="020B0604020202020204" pitchFamily="34" charset="0"/>
                <a:cs typeface="Arial" panose="020B0604020202020204" pitchFamily="34" charset="0"/>
              </a:rPr>
              <a:t>Nello </a:t>
            </a:r>
            <a:r>
              <a:rPr lang="it-IT" sz="1800" dirty="0">
                <a:latin typeface="Arial" panose="020B0604020202020204" pitchFamily="34" charset="0"/>
                <a:cs typeface="Arial" panose="020B0604020202020204" pitchFamily="34" charset="0"/>
              </a:rPr>
              <a:t>specifico, questa figura svolge </a:t>
            </a:r>
            <a:r>
              <a:rPr lang="it-IT" sz="1800" dirty="0" smtClean="0">
                <a:latin typeface="Arial" panose="020B0604020202020204" pitchFamily="34" charset="0"/>
                <a:cs typeface="Arial" panose="020B0604020202020204" pitchFamily="34" charset="0"/>
              </a:rPr>
              <a:t>i seguenti </a:t>
            </a:r>
            <a:r>
              <a:rPr lang="it-IT" sz="1800" dirty="0">
                <a:latin typeface="Arial" panose="020B0604020202020204" pitchFamily="34" charset="0"/>
                <a:cs typeface="Arial" panose="020B0604020202020204" pitchFamily="34" charset="0"/>
              </a:rPr>
              <a:t>compiti:</a:t>
            </a:r>
          </a:p>
          <a:p>
            <a:pPr lvl="1" algn="just"/>
            <a:r>
              <a:rPr lang="it-IT" sz="1800" dirty="0" smtClean="0">
                <a:latin typeface="Arial" panose="020B0604020202020204" pitchFamily="34" charset="0"/>
                <a:cs typeface="Arial" panose="020B0604020202020204" pitchFamily="34" charset="0"/>
              </a:rPr>
              <a:t>è </a:t>
            </a:r>
            <a:r>
              <a:rPr lang="it-IT" sz="1800" dirty="0">
                <a:latin typeface="Arial" panose="020B0604020202020204" pitchFamily="34" charset="0"/>
                <a:cs typeface="Arial" panose="020B0604020202020204" pitchFamily="34" charset="0"/>
              </a:rPr>
              <a:t>responsabile della </a:t>
            </a:r>
            <a:r>
              <a:rPr lang="it-IT" sz="1800" b="1" dirty="0">
                <a:solidFill>
                  <a:srgbClr val="0033CC"/>
                </a:solidFill>
                <a:latin typeface="Arial" panose="020B0604020202020204" pitchFamily="34" charset="0"/>
                <a:cs typeface="Arial" panose="020B0604020202020204" pitchFamily="34" charset="0"/>
              </a:rPr>
              <a:t>gestione</a:t>
            </a:r>
            <a:r>
              <a:rPr lang="it-IT" sz="1800" dirty="0">
                <a:latin typeface="Arial" panose="020B0604020202020204" pitchFamily="34" charset="0"/>
                <a:cs typeface="Arial" panose="020B0604020202020204" pitchFamily="34" charset="0"/>
              </a:rPr>
              <a:t> e del </a:t>
            </a:r>
            <a:r>
              <a:rPr lang="it-IT" sz="1800" b="1" dirty="0">
                <a:solidFill>
                  <a:srgbClr val="0033CC"/>
                </a:solidFill>
                <a:latin typeface="Arial" panose="020B0604020202020204" pitchFamily="34" charset="0"/>
                <a:cs typeface="Arial" panose="020B0604020202020204" pitchFamily="34" charset="0"/>
              </a:rPr>
              <a:t>monitoraggio</a:t>
            </a:r>
            <a:r>
              <a:rPr lang="it-IT" sz="1800" dirty="0">
                <a:latin typeface="Arial" panose="020B0604020202020204" pitchFamily="34" charset="0"/>
                <a:cs typeface="Arial" panose="020B0604020202020204" pitchFamily="34" charset="0"/>
              </a:rPr>
              <a:t> di una </a:t>
            </a:r>
            <a:r>
              <a:rPr lang="it-IT" sz="1800" dirty="0" smtClean="0">
                <a:latin typeface="Arial" panose="020B0604020202020204" pitchFamily="34" charset="0"/>
                <a:cs typeface="Arial" panose="020B0604020202020204" pitchFamily="34" charset="0"/>
              </a:rPr>
              <a:t>classe virtuale </a:t>
            </a:r>
            <a:r>
              <a:rPr lang="it-IT" sz="1800" dirty="0">
                <a:latin typeface="Arial" panose="020B0604020202020204" pitchFamily="34" charset="0"/>
                <a:cs typeface="Arial" panose="020B0604020202020204" pitchFamily="34" charset="0"/>
              </a:rPr>
              <a:t>durante l'intero percorso didattico (attraverso </a:t>
            </a:r>
            <a:r>
              <a:rPr lang="it-IT" sz="1800" dirty="0" smtClean="0">
                <a:latin typeface="Arial" panose="020B0604020202020204" pitchFamily="34" charset="0"/>
                <a:cs typeface="Arial" panose="020B0604020202020204" pitchFamily="34" charset="0"/>
              </a:rPr>
              <a:t>sessioni live</a:t>
            </a:r>
            <a:r>
              <a:rPr lang="it-IT" sz="1800" dirty="0">
                <a:latin typeface="Arial" panose="020B0604020202020204" pitchFamily="34" charset="0"/>
                <a:cs typeface="Arial" panose="020B0604020202020204" pitchFamily="34" charset="0"/>
              </a:rPr>
              <a:t>, sistemi automatici tipo quiz, correzione di progetti </a:t>
            </a:r>
            <a:r>
              <a:rPr lang="it-IT" sz="1800" dirty="0" smtClean="0">
                <a:latin typeface="Arial" panose="020B0604020202020204" pitchFamily="34" charset="0"/>
                <a:cs typeface="Arial" panose="020B0604020202020204" pitchFamily="34" charset="0"/>
              </a:rPr>
              <a:t>ed elaborati);</a:t>
            </a:r>
          </a:p>
          <a:p>
            <a:pPr lvl="1" algn="just"/>
            <a:r>
              <a:rPr lang="it-IT" sz="1800" dirty="0" smtClean="0">
                <a:latin typeface="Arial" panose="020B0604020202020204" pitchFamily="34" charset="0"/>
                <a:cs typeface="Arial" panose="020B0604020202020204" pitchFamily="34" charset="0"/>
              </a:rPr>
              <a:t>offre </a:t>
            </a:r>
            <a:r>
              <a:rPr lang="it-IT" sz="1800" dirty="0">
                <a:latin typeface="Arial" panose="020B0604020202020204" pitchFamily="34" charset="0"/>
                <a:cs typeface="Arial" panose="020B0604020202020204" pitchFamily="34" charset="0"/>
              </a:rPr>
              <a:t>un contributo ai fini della comprensione dei contenuti </a:t>
            </a:r>
            <a:r>
              <a:rPr lang="it-IT" sz="1800" dirty="0" smtClean="0">
                <a:latin typeface="Arial" panose="020B0604020202020204" pitchFamily="34" charset="0"/>
                <a:cs typeface="Arial" panose="020B0604020202020204" pitchFamily="34" charset="0"/>
              </a:rPr>
              <a:t>del corso</a:t>
            </a:r>
            <a:r>
              <a:rPr lang="it-IT" sz="1800" dirty="0">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rispondendo</a:t>
            </a:r>
            <a:r>
              <a:rPr lang="it-IT" sz="1800" dirty="0">
                <a:latin typeface="Arial" panose="020B0604020202020204" pitchFamily="34" charset="0"/>
                <a:cs typeface="Arial" panose="020B0604020202020204" pitchFamily="34" charset="0"/>
              </a:rPr>
              <a:t> tempestivamente ai quesiti e alle richieste </a:t>
            </a:r>
            <a:r>
              <a:rPr lang="it-IT" sz="1800" dirty="0" smtClean="0">
                <a:latin typeface="Arial" panose="020B0604020202020204" pitchFamily="34" charset="0"/>
                <a:cs typeface="Arial" panose="020B0604020202020204" pitchFamily="34" charset="0"/>
              </a:rPr>
              <a:t>di chiarimento </a:t>
            </a:r>
            <a:r>
              <a:rPr lang="it-IT" sz="1800" dirty="0">
                <a:latin typeface="Arial" panose="020B0604020202020204" pitchFamily="34" charset="0"/>
                <a:cs typeface="Arial" panose="020B0604020202020204" pitchFamily="34" charset="0"/>
              </a:rPr>
              <a:t>su chat, forum e e-mail</a:t>
            </a:r>
            <a:r>
              <a:rPr lang="it-IT" sz="1800" dirty="0" smtClean="0">
                <a:latin typeface="Arial" panose="020B0604020202020204" pitchFamily="34" charset="0"/>
                <a:cs typeface="Arial" panose="020B0604020202020204" pitchFamily="34" charset="0"/>
              </a:rPr>
              <a:t>;</a:t>
            </a:r>
          </a:p>
          <a:p>
            <a:pPr lvl="1" algn="just"/>
            <a:r>
              <a:rPr lang="it-IT" sz="1800" dirty="0" smtClean="0">
                <a:latin typeface="Arial" panose="020B0604020202020204" pitchFamily="34" charset="0"/>
                <a:cs typeface="Arial" panose="020B0604020202020204" pitchFamily="34" charset="0"/>
              </a:rPr>
              <a:t>propone </a:t>
            </a:r>
            <a:r>
              <a:rPr lang="it-IT" sz="1800" dirty="0">
                <a:latin typeface="Arial" panose="020B0604020202020204" pitchFamily="34" charset="0"/>
                <a:cs typeface="Arial" panose="020B0604020202020204" pitchFamily="34" charset="0"/>
              </a:rPr>
              <a:t>gli </a:t>
            </a:r>
            <a:r>
              <a:rPr lang="it-IT" sz="1800" b="1" dirty="0">
                <a:solidFill>
                  <a:srgbClr val="0033CC"/>
                </a:solidFill>
                <a:latin typeface="Arial" panose="020B0604020202020204" pitchFamily="34" charset="0"/>
                <a:cs typeface="Arial" panose="020B0604020202020204" pitchFamily="34" charset="0"/>
              </a:rPr>
              <a:t>aggiornamenti</a:t>
            </a:r>
            <a:r>
              <a:rPr lang="it-IT" sz="1800" dirty="0">
                <a:latin typeface="Arial" panose="020B0604020202020204" pitchFamily="34" charset="0"/>
                <a:cs typeface="Arial" panose="020B0604020202020204" pitchFamily="34" charset="0"/>
              </a:rPr>
              <a:t> dei contenuti del corso in </a:t>
            </a:r>
            <a:r>
              <a:rPr lang="it-IT" sz="1800" dirty="0" smtClean="0">
                <a:latin typeface="Arial" panose="020B0604020202020204" pitchFamily="34" charset="0"/>
                <a:cs typeface="Arial" panose="020B0604020202020204" pitchFamily="34" charset="0"/>
              </a:rPr>
              <a:t>relazione all'andamento </a:t>
            </a:r>
            <a:r>
              <a:rPr lang="it-IT" sz="1800" dirty="0">
                <a:latin typeface="Arial" panose="020B0604020202020204" pitchFamily="34" charset="0"/>
                <a:cs typeface="Arial" panose="020B0604020202020204" pitchFamily="34" charset="0"/>
              </a:rPr>
              <a:t>effettivo della classe, in quanto, osservando </a:t>
            </a:r>
            <a:r>
              <a:rPr lang="it-IT" sz="1800" dirty="0" smtClean="0">
                <a:latin typeface="Arial" panose="020B0604020202020204" pitchFamily="34" charset="0"/>
                <a:cs typeface="Arial" panose="020B0604020202020204" pitchFamily="34" charset="0"/>
              </a:rPr>
              <a:t>da vicino </a:t>
            </a:r>
            <a:r>
              <a:rPr lang="it-IT" sz="1800" dirty="0">
                <a:latin typeface="Arial" panose="020B0604020202020204" pitchFamily="34" charset="0"/>
                <a:cs typeface="Arial" panose="020B0604020202020204" pitchFamily="34" charset="0"/>
              </a:rPr>
              <a:t>le esigenze dei discenti e monitorando le attività è </a:t>
            </a:r>
            <a:r>
              <a:rPr lang="it-IT" sz="1800" dirty="0" smtClean="0">
                <a:latin typeface="Arial" panose="020B0604020202020204" pitchFamily="34" charset="0"/>
                <a:cs typeface="Arial" panose="020B0604020202020204" pitchFamily="34" charset="0"/>
              </a:rPr>
              <a:t>in grado </a:t>
            </a:r>
            <a:r>
              <a:rPr lang="it-IT" sz="1800" dirty="0">
                <a:latin typeface="Arial" panose="020B0604020202020204" pitchFamily="34" charset="0"/>
                <a:cs typeface="Arial" panose="020B0604020202020204" pitchFamily="34" charset="0"/>
              </a:rPr>
              <a:t>di comprenderne i punti di forza e le eventuali lacune </a:t>
            </a:r>
            <a:r>
              <a:rPr lang="it-IT" sz="1800" dirty="0" smtClean="0">
                <a:latin typeface="Arial" panose="020B0604020202020204" pitchFamily="34" charset="0"/>
                <a:cs typeface="Arial" panose="020B0604020202020204" pitchFamily="34" charset="0"/>
              </a:rPr>
              <a:t>da colmare;</a:t>
            </a:r>
          </a:p>
          <a:p>
            <a:pPr lvl="1" algn="just"/>
            <a:r>
              <a:rPr lang="it-IT" sz="1800" b="1" dirty="0" smtClean="0">
                <a:solidFill>
                  <a:srgbClr val="0033CC"/>
                </a:solidFill>
                <a:latin typeface="Arial" panose="020B0604020202020204" pitchFamily="34" charset="0"/>
                <a:cs typeface="Arial" panose="020B0604020202020204" pitchFamily="34" charset="0"/>
              </a:rPr>
              <a:t>valuta</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i discenti durante il percorso formativo ed al </a:t>
            </a:r>
            <a:r>
              <a:rPr lang="it-IT" sz="1800" dirty="0" smtClean="0">
                <a:latin typeface="Arial" panose="020B0604020202020204" pitchFamily="34" charset="0"/>
                <a:cs typeface="Arial" panose="020B0604020202020204" pitchFamily="34" charset="0"/>
              </a:rPr>
              <a:t>termine dello </a:t>
            </a:r>
            <a:r>
              <a:rPr lang="it-IT" sz="1800" dirty="0">
                <a:latin typeface="Arial" panose="020B0604020202020204" pitchFamily="34" charset="0"/>
                <a:cs typeface="Arial" panose="020B0604020202020204" pitchFamily="34" charset="0"/>
              </a:rPr>
              <a:t>stesso;</a:t>
            </a:r>
          </a:p>
        </p:txBody>
      </p:sp>
    </p:spTree>
    <p:extLst>
      <p:ext uri="{BB962C8B-B14F-4D97-AF65-F5344CB8AC3E}">
        <p14:creationId xmlns:p14="http://schemas.microsoft.com/office/powerpoint/2010/main" val="3823731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Ruoli di un processo e-learning</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Tutor di processo/animatore</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che segue </a:t>
            </a:r>
            <a:r>
              <a:rPr lang="it-IT" sz="1800" dirty="0">
                <a:latin typeface="Arial" panose="020B0604020202020204" pitchFamily="34" charset="0"/>
                <a:cs typeface="Arial" panose="020B0604020202020204" pitchFamily="34" charset="0"/>
              </a:rPr>
              <a:t>il percorso formativo del discente, per il quale diventa </a:t>
            </a:r>
            <a:r>
              <a:rPr lang="it-IT" sz="1800" dirty="0" smtClean="0">
                <a:latin typeface="Arial" panose="020B0604020202020204" pitchFamily="34" charset="0"/>
                <a:cs typeface="Arial" panose="020B0604020202020204" pitchFamily="34" charset="0"/>
              </a:rPr>
              <a:t>un valido </a:t>
            </a:r>
            <a:r>
              <a:rPr lang="it-IT" sz="1800" dirty="0">
                <a:latin typeface="Arial" panose="020B0604020202020204" pitchFamily="34" charset="0"/>
                <a:cs typeface="Arial" panose="020B0604020202020204" pitchFamily="34" charset="0"/>
              </a:rPr>
              <a:t>punto di riferimento;</a:t>
            </a:r>
          </a:p>
          <a:p>
            <a:pPr lvl="1" algn="just"/>
            <a:r>
              <a:rPr lang="it-IT" sz="1800" dirty="0" smtClean="0">
                <a:latin typeface="Arial" panose="020B0604020202020204" pitchFamily="34" charset="0"/>
                <a:cs typeface="Arial" panose="020B0604020202020204" pitchFamily="34" charset="0"/>
              </a:rPr>
              <a:t>assiste </a:t>
            </a:r>
            <a:r>
              <a:rPr lang="it-IT" sz="1800" dirty="0">
                <a:latin typeface="Arial" panose="020B0604020202020204" pitchFamily="34" charset="0"/>
                <a:cs typeface="Arial" panose="020B0604020202020204" pitchFamily="34" charset="0"/>
              </a:rPr>
              <a:t>e supporta il discente e la classe virtuale, monitorando </a:t>
            </a:r>
            <a:r>
              <a:rPr lang="it-IT" sz="1800" dirty="0" smtClean="0">
                <a:latin typeface="Arial" panose="020B0604020202020204" pitchFamily="34" charset="0"/>
                <a:cs typeface="Arial" panose="020B0604020202020204" pitchFamily="34" charset="0"/>
              </a:rPr>
              <a:t>i vari </a:t>
            </a:r>
            <a:r>
              <a:rPr lang="it-IT" sz="1800" dirty="0">
                <a:latin typeface="Arial" panose="020B0604020202020204" pitchFamily="34" charset="0"/>
                <a:cs typeface="Arial" panose="020B0604020202020204" pitchFamily="34" charset="0"/>
              </a:rPr>
              <a:t>stadi di apprendimento anche tramite il sistema </a:t>
            </a:r>
            <a:r>
              <a:rPr lang="it-IT" sz="1800" dirty="0" smtClean="0">
                <a:latin typeface="Arial" panose="020B0604020202020204" pitchFamily="34" charset="0"/>
                <a:cs typeface="Arial" panose="020B0604020202020204" pitchFamily="34" charset="0"/>
              </a:rPr>
              <a:t>di "</a:t>
            </a:r>
            <a:r>
              <a:rPr lang="it-IT" sz="1800" dirty="0">
                <a:latin typeface="Arial" panose="020B0604020202020204" pitchFamily="34" charset="0"/>
                <a:cs typeface="Arial" panose="020B0604020202020204" pitchFamily="34" charset="0"/>
              </a:rPr>
              <a:t>tracciamento</a:t>
            </a:r>
            <a:r>
              <a:rPr lang="it-IT" sz="1800" dirty="0" smtClean="0">
                <a:latin typeface="Arial" panose="020B0604020202020204" pitchFamily="34" charset="0"/>
                <a:cs typeface="Arial" panose="020B0604020202020204" pitchFamily="34" charset="0"/>
              </a:rPr>
              <a:t>";</a:t>
            </a:r>
          </a:p>
          <a:p>
            <a:pPr lvl="1" algn="just"/>
            <a:r>
              <a:rPr lang="it-IT" sz="1800" dirty="0" smtClean="0">
                <a:latin typeface="Arial" panose="020B0604020202020204" pitchFamily="34" charset="0"/>
                <a:cs typeface="Arial" panose="020B0604020202020204" pitchFamily="34" charset="0"/>
              </a:rPr>
              <a:t>supporta </a:t>
            </a:r>
            <a:r>
              <a:rPr lang="it-IT" sz="1800" dirty="0">
                <a:latin typeface="Arial" panose="020B0604020202020204" pitchFamily="34" charset="0"/>
                <a:cs typeface="Arial" panose="020B0604020202020204" pitchFamily="34" charset="0"/>
              </a:rPr>
              <a:t>il discente dal punto di vista emotivo e motivazionale</a:t>
            </a:r>
            <a:r>
              <a:rPr lang="it-IT" sz="1800" dirty="0" smtClean="0">
                <a:latin typeface="Arial" panose="020B0604020202020204" pitchFamily="34" charset="0"/>
                <a:cs typeface="Arial" panose="020B0604020202020204" pitchFamily="34" charset="0"/>
              </a:rPr>
              <a:t>;</a:t>
            </a:r>
          </a:p>
          <a:p>
            <a:pPr lvl="1" algn="just"/>
            <a:r>
              <a:rPr lang="it-IT" sz="1800" dirty="0" smtClean="0">
                <a:latin typeface="Arial" panose="020B0604020202020204" pitchFamily="34" charset="0"/>
                <a:cs typeface="Arial" panose="020B0604020202020204" pitchFamily="34" charset="0"/>
              </a:rPr>
              <a:t>presta </a:t>
            </a:r>
            <a:r>
              <a:rPr lang="it-IT" sz="1800" dirty="0">
                <a:latin typeface="Arial" panose="020B0604020202020204" pitchFamily="34" charset="0"/>
                <a:cs typeface="Arial" panose="020B0604020202020204" pitchFamily="34" charset="0"/>
              </a:rPr>
              <a:t>attenzione ai feed-back dei discenti e suggerisce </a:t>
            </a:r>
            <a:r>
              <a:rPr lang="it-IT" sz="1800" dirty="0" smtClean="0">
                <a:latin typeface="Arial" panose="020B0604020202020204" pitchFamily="34" charset="0"/>
                <a:cs typeface="Arial" panose="020B0604020202020204" pitchFamily="34" charset="0"/>
              </a:rPr>
              <a:t>eventuali aggiornamenti </a:t>
            </a:r>
            <a:r>
              <a:rPr lang="it-IT" sz="1800" dirty="0">
                <a:latin typeface="Arial" panose="020B0604020202020204" pitchFamily="34" charset="0"/>
                <a:cs typeface="Arial" panose="020B0604020202020204" pitchFamily="34" charset="0"/>
              </a:rPr>
              <a:t>dei materiali, se necessari</a:t>
            </a:r>
            <a:r>
              <a:rPr lang="it-IT" sz="1800" dirty="0" smtClean="0">
                <a:latin typeface="Arial" panose="020B0604020202020204" pitchFamily="34" charset="0"/>
                <a:cs typeface="Arial" panose="020B0604020202020204" pitchFamily="34" charset="0"/>
              </a:rPr>
              <a:t>;</a:t>
            </a:r>
          </a:p>
          <a:p>
            <a:pPr lvl="1" algn="just"/>
            <a:r>
              <a:rPr lang="it-IT" sz="1800" dirty="0" smtClean="0">
                <a:latin typeface="Arial" panose="020B0604020202020204" pitchFamily="34" charset="0"/>
                <a:cs typeface="Arial" panose="020B0604020202020204" pitchFamily="34" charset="0"/>
              </a:rPr>
              <a:t>svolge </a:t>
            </a:r>
            <a:r>
              <a:rPr lang="it-IT" sz="1800" dirty="0">
                <a:latin typeface="Arial" panose="020B0604020202020204" pitchFamily="34" charset="0"/>
                <a:cs typeface="Arial" panose="020B0604020202020204" pitchFamily="34" charset="0"/>
              </a:rPr>
              <a:t>un ruolo di mediatore nell'ambito del gruppo e funge </a:t>
            </a:r>
            <a:r>
              <a:rPr lang="it-IT" sz="1800" dirty="0" smtClean="0">
                <a:latin typeface="Arial" panose="020B0604020202020204" pitchFamily="34" charset="0"/>
                <a:cs typeface="Arial" panose="020B0604020202020204" pitchFamily="34" charset="0"/>
              </a:rPr>
              <a:t>da “animatore</a:t>
            </a:r>
            <a:r>
              <a:rPr lang="it-IT" sz="1800" dirty="0">
                <a:latin typeface="Arial" panose="020B0604020202020204" pitchFamily="34" charset="0"/>
                <a:cs typeface="Arial" panose="020B0604020202020204" pitchFamily="34" charset="0"/>
              </a:rPr>
              <a:t>” della classe virtuale sollecitando, con </a:t>
            </a:r>
            <a:r>
              <a:rPr lang="it-IT" sz="1800" dirty="0" smtClean="0">
                <a:latin typeface="Arial" panose="020B0604020202020204" pitchFamily="34" charset="0"/>
                <a:cs typeface="Arial" panose="020B0604020202020204" pitchFamily="34" charset="0"/>
              </a:rPr>
              <a:t>opportuni interventi </a:t>
            </a:r>
            <a:r>
              <a:rPr lang="it-IT" sz="1800" dirty="0">
                <a:latin typeface="Arial" panose="020B0604020202020204" pitchFamily="34" charset="0"/>
                <a:cs typeface="Arial" panose="020B0604020202020204" pitchFamily="34" charset="0"/>
              </a:rPr>
              <a:t>sul forum, i discenti alla discussione</a:t>
            </a:r>
            <a:r>
              <a:rPr lang="it-IT" sz="1800" dirty="0" smtClean="0">
                <a:latin typeface="Arial" panose="020B0604020202020204" pitchFamily="34" charset="0"/>
                <a:cs typeface="Arial" panose="020B0604020202020204" pitchFamily="34" charset="0"/>
              </a:rPr>
              <a:t>;</a:t>
            </a:r>
          </a:p>
          <a:p>
            <a:pPr algn="just"/>
            <a:r>
              <a:rPr lang="it-IT" sz="1800" b="1" dirty="0" smtClean="0">
                <a:solidFill>
                  <a:srgbClr val="0033CC"/>
                </a:solidFill>
                <a:latin typeface="Arial" panose="020B0604020202020204" pitchFamily="34" charset="0"/>
                <a:cs typeface="Arial" panose="020B0604020202020204" pitchFamily="34" charset="0"/>
              </a:rPr>
              <a:t>Team </a:t>
            </a:r>
            <a:r>
              <a:rPr lang="it-IT" sz="1800" b="1" dirty="0">
                <a:solidFill>
                  <a:srgbClr val="0033CC"/>
                </a:solidFill>
                <a:latin typeface="Arial" panose="020B0604020202020204" pitchFamily="34" charset="0"/>
                <a:cs typeface="Arial" panose="020B0604020202020204" pitchFamily="34" charset="0"/>
              </a:rPr>
              <a:t>tecnico</a:t>
            </a:r>
            <a:r>
              <a:rPr lang="it-IT" sz="1800" dirty="0">
                <a:latin typeface="Arial" panose="020B0604020202020204" pitchFamily="34" charset="0"/>
                <a:cs typeface="Arial" panose="020B0604020202020204" pitchFamily="34" charset="0"/>
              </a:rPr>
              <a:t>: che è formato da coloro che gestiscono gli aspetti tecnici (</a:t>
            </a:r>
            <a:r>
              <a:rPr lang="it-IT" sz="1800" dirty="0" smtClean="0">
                <a:latin typeface="Arial" panose="020B0604020202020204" pitchFamily="34" charset="0"/>
                <a:cs typeface="Arial" panose="020B0604020202020204" pitchFamily="34" charset="0"/>
              </a:rPr>
              <a:t>hardware e </a:t>
            </a:r>
            <a:r>
              <a:rPr lang="it-IT" sz="1800" dirty="0">
                <a:latin typeface="Arial" panose="020B0604020202020204" pitchFamily="34" charset="0"/>
                <a:cs typeface="Arial" panose="020B0604020202020204" pitchFamily="34" charset="0"/>
              </a:rPr>
              <a:t>software di base e LAN) del progetto di e-learning.</a:t>
            </a:r>
          </a:p>
        </p:txBody>
      </p:sp>
    </p:spTree>
    <p:extLst>
      <p:ext uri="{BB962C8B-B14F-4D97-AF65-F5344CB8AC3E}">
        <p14:creationId xmlns:p14="http://schemas.microsoft.com/office/powerpoint/2010/main" val="2041888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5219873" cy="3687392"/>
          </a:xfrm>
        </p:spPr>
        <p:txBody>
          <a:bodyPr>
            <a:noAutofit/>
          </a:bodyPr>
          <a:lstStyle/>
          <a:p>
            <a:pPr marL="0" indent="0" algn="just">
              <a:buNone/>
            </a:pPr>
            <a:r>
              <a:rPr lang="it-IT" sz="1800" b="1" dirty="0">
                <a:latin typeface="Arial" panose="020B0604020202020204" pitchFamily="34" charset="0"/>
                <a:cs typeface="Arial" panose="020B0604020202020204" pitchFamily="34" charset="0"/>
              </a:rPr>
              <a:t>Classmill</a:t>
            </a:r>
          </a:p>
          <a:p>
            <a:pPr algn="just"/>
            <a:r>
              <a:rPr lang="it-IT" sz="1800" dirty="0">
                <a:latin typeface="Arial" panose="020B0604020202020204" pitchFamily="34" charset="0"/>
                <a:cs typeface="Arial" panose="020B0604020202020204" pitchFamily="34" charset="0"/>
              </a:rPr>
              <a:t>In una prospettiva di </a:t>
            </a:r>
            <a:r>
              <a:rPr lang="it-IT" sz="1800" dirty="0" err="1">
                <a:latin typeface="Arial" panose="020B0604020202020204" pitchFamily="34" charset="0"/>
                <a:cs typeface="Arial" panose="020B0604020202020204" pitchFamily="34" charset="0"/>
              </a:rPr>
              <a:t>flipped</a:t>
            </a:r>
            <a:r>
              <a:rPr lang="it-IT" sz="1800" dirty="0">
                <a:latin typeface="Arial" panose="020B0604020202020204" pitchFamily="34" charset="0"/>
                <a:cs typeface="Arial" panose="020B0604020202020204" pitchFamily="34" charset="0"/>
              </a:rPr>
              <a:t> classroom si può utilizzare </a:t>
            </a:r>
            <a:r>
              <a:rPr lang="it-IT" sz="1800" b="1" dirty="0">
                <a:solidFill>
                  <a:srgbClr val="0033CC"/>
                </a:solidFill>
                <a:latin typeface="Arial" panose="020B0604020202020204" pitchFamily="34" charset="0"/>
                <a:cs typeface="Arial" panose="020B0604020202020204" pitchFamily="34" charset="0"/>
              </a:rPr>
              <a:t>Classmill</a:t>
            </a:r>
            <a:r>
              <a:rPr lang="it-IT" sz="1800" dirty="0">
                <a:latin typeface="Arial" panose="020B0604020202020204" pitchFamily="34" charset="0"/>
                <a:cs typeface="Arial" panose="020B0604020202020204" pitchFamily="34" charset="0"/>
              </a:rPr>
              <a:t>, applicazione gratuita che consente di produrre lezioni multimediali</a:t>
            </a:r>
            <a:r>
              <a:rPr lang="it-IT" sz="1800" dirty="0" smtClean="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Registrarsi </a:t>
            </a:r>
            <a:r>
              <a:rPr lang="it-IT" sz="1800" dirty="0">
                <a:latin typeface="Arial" panose="020B0604020202020204" pitchFamily="34" charset="0"/>
                <a:cs typeface="Arial" panose="020B0604020202020204" pitchFamily="34" charset="0"/>
              </a:rPr>
              <a:t>al servizio è </a:t>
            </a:r>
            <a:r>
              <a:rPr lang="it-IT" sz="1800" dirty="0" smtClean="0">
                <a:latin typeface="Arial" panose="020B0604020202020204" pitchFamily="34" charset="0"/>
                <a:cs typeface="Arial" panose="020B0604020202020204" pitchFamily="34" charset="0"/>
              </a:rPr>
              <a:t>semplice </a:t>
            </a:r>
            <a:r>
              <a:rPr lang="it-IT" sz="1800" dirty="0">
                <a:latin typeface="Arial" panose="020B0604020202020204" pitchFamily="34" charset="0"/>
                <a:cs typeface="Arial" panose="020B0604020202020204" pitchFamily="34" charset="0"/>
              </a:rPr>
              <a:t>e lo si può fare utilizzando l’account di Facebook per cominciare immediatamente a usufruire di questo agile </a:t>
            </a:r>
            <a:r>
              <a:rPr lang="it-IT" sz="1800" dirty="0" smtClean="0">
                <a:latin typeface="Arial" panose="020B0604020202020204" pitchFamily="34" charset="0"/>
                <a:cs typeface="Arial" panose="020B0604020202020204" pitchFamily="34" charset="0"/>
              </a:rPr>
              <a:t>strumento.</a:t>
            </a:r>
          </a:p>
          <a:p>
            <a:pPr algn="just"/>
            <a:r>
              <a:rPr lang="it-IT" sz="1800" dirty="0" smtClean="0">
                <a:latin typeface="Arial" panose="020B0604020202020204" pitchFamily="34" charset="0"/>
                <a:cs typeface="Arial" panose="020B0604020202020204" pitchFamily="34" charset="0"/>
              </a:rPr>
              <a:t>Produrre </a:t>
            </a:r>
            <a:r>
              <a:rPr lang="it-IT" sz="1800" dirty="0">
                <a:latin typeface="Arial" panose="020B0604020202020204" pitchFamily="34" charset="0"/>
                <a:cs typeface="Arial" panose="020B0604020202020204" pitchFamily="34" charset="0"/>
              </a:rPr>
              <a:t>i propri contenuti è immediato. </a:t>
            </a:r>
            <a:r>
              <a:rPr lang="it-IT" sz="1800" dirty="0" smtClean="0">
                <a:latin typeface="Arial" panose="020B0604020202020204" pitchFamily="34" charset="0"/>
                <a:cs typeface="Arial" panose="020B0604020202020204" pitchFamily="34" charset="0"/>
              </a:rPr>
              <a:t>Basta </a:t>
            </a:r>
            <a:r>
              <a:rPr lang="it-IT" sz="1800" dirty="0">
                <a:latin typeface="Arial" panose="020B0604020202020204" pitchFamily="34" charset="0"/>
                <a:cs typeface="Arial" panose="020B0604020202020204" pitchFamily="34" charset="0"/>
              </a:rPr>
              <a:t>premere il pulsante </a:t>
            </a:r>
            <a:r>
              <a:rPr lang="it-IT" sz="1800" i="1" dirty="0">
                <a:latin typeface="Arial" panose="020B0604020202020204" pitchFamily="34" charset="0"/>
                <a:cs typeface="Arial" panose="020B0604020202020204" pitchFamily="34" charset="0"/>
              </a:rPr>
              <a:t>Create Class</a:t>
            </a:r>
            <a:r>
              <a:rPr lang="it-IT" sz="1800" dirty="0">
                <a:latin typeface="Arial" panose="020B0604020202020204" pitchFamily="34" charset="0"/>
                <a:cs typeface="Arial" panose="020B0604020202020204" pitchFamily="34" charset="0"/>
              </a:rPr>
              <a:t> e completare un format titolandolo, descrizione e categoria, designando se la lezione sarà raggiungibile indipendentemente, ad invito o a pagamento.</a:t>
            </a:r>
          </a:p>
        </p:txBody>
      </p:sp>
      <p:pic>
        <p:nvPicPr>
          <p:cNvPr id="11266" name="Picture 2" descr="Classmill (@getclassmill)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536" y="2183187"/>
            <a:ext cx="2587625" cy="258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87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034520" cy="3687392"/>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Edmodo</a:t>
            </a:r>
          </a:p>
          <a:p>
            <a:pPr algn="just"/>
            <a:r>
              <a:rPr lang="it-IT" sz="1800" dirty="0" smtClean="0">
                <a:latin typeface="Arial" panose="020B0604020202020204" pitchFamily="34" charset="0"/>
                <a:cs typeface="Arial" panose="020B0604020202020204" pitchFamily="34" charset="0"/>
              </a:rPr>
              <a:t>La </a:t>
            </a:r>
            <a:r>
              <a:rPr lang="it-IT" sz="1800" dirty="0">
                <a:latin typeface="Arial" panose="020B0604020202020204" pitchFamily="34" charset="0"/>
                <a:cs typeface="Arial" panose="020B0604020202020204" pitchFamily="34" charset="0"/>
              </a:rPr>
              <a:t>piattaforma è in grado di fornire un ambiente operativo </a:t>
            </a:r>
            <a:r>
              <a:rPr lang="it-IT" sz="1800" b="1" dirty="0">
                <a:latin typeface="Arial" panose="020B0604020202020204" pitchFamily="34" charset="0"/>
                <a:cs typeface="Arial" panose="020B0604020202020204" pitchFamily="34" charset="0"/>
              </a:rPr>
              <a:t>semplice</a:t>
            </a:r>
            <a:r>
              <a:rPr lang="it-IT" sz="1800" dirty="0">
                <a:latin typeface="Arial" panose="020B0604020202020204" pitchFamily="34" charset="0"/>
                <a:cs typeface="Arial" panose="020B0604020202020204" pitchFamily="34" charset="0"/>
              </a:rPr>
              <a:t> da utilizzare, nel quale da un lato gli studenti e dall’altro i professori, cooperano anche al di fuori dell’ambiente </a:t>
            </a:r>
            <a:r>
              <a:rPr lang="it-IT" sz="1800" dirty="0" smtClean="0">
                <a:latin typeface="Arial" panose="020B0604020202020204" pitchFamily="34" charset="0"/>
                <a:cs typeface="Arial" panose="020B0604020202020204" pitchFamily="34" charset="0"/>
              </a:rPr>
              <a:t>scolastico.</a:t>
            </a:r>
          </a:p>
          <a:p>
            <a:pPr algn="just"/>
            <a:r>
              <a:rPr lang="it-IT" sz="1800" dirty="0" smtClean="0">
                <a:latin typeface="Arial" panose="020B0604020202020204" pitchFamily="34" charset="0"/>
                <a:cs typeface="Arial" panose="020B0604020202020204" pitchFamily="34" charset="0"/>
              </a:rPr>
              <a:t>Sulla </a:t>
            </a:r>
            <a:r>
              <a:rPr lang="it-IT" sz="1800" dirty="0">
                <a:latin typeface="Arial" panose="020B0604020202020204" pitchFamily="34" charset="0"/>
                <a:cs typeface="Arial" panose="020B0604020202020204" pitchFamily="34" charset="0"/>
              </a:rPr>
              <a:t>piattaforma i docenti hanno l’opportunità dare consegne, fornire spiegazioni, mandare schemi esplicativi e indicare articoli di approfondimento relativi agli argomenti appena introdotti in </a:t>
            </a:r>
            <a:r>
              <a:rPr lang="it-IT" sz="1800" dirty="0" smtClean="0">
                <a:latin typeface="Arial" panose="020B0604020202020204" pitchFamily="34" charset="0"/>
                <a:cs typeface="Arial" panose="020B0604020202020204" pitchFamily="34" charset="0"/>
              </a:rPr>
              <a:t>classe.</a:t>
            </a:r>
          </a:p>
          <a:p>
            <a:pPr algn="just"/>
            <a:r>
              <a:rPr lang="it-IT" sz="1800" dirty="0" smtClean="0">
                <a:latin typeface="Arial" panose="020B0604020202020204" pitchFamily="34" charset="0"/>
                <a:cs typeface="Arial" panose="020B0604020202020204" pitchFamily="34" charset="0"/>
              </a:rPr>
              <a:t>Dall’altro </a:t>
            </a:r>
            <a:r>
              <a:rPr lang="it-IT" sz="1800" dirty="0">
                <a:latin typeface="Arial" panose="020B0604020202020204" pitchFamily="34" charset="0"/>
                <a:cs typeface="Arial" panose="020B0604020202020204" pitchFamily="34" charset="0"/>
              </a:rPr>
              <a:t>lato i </a:t>
            </a:r>
            <a:r>
              <a:rPr lang="it-IT" sz="1800" dirty="0" smtClean="0">
                <a:latin typeface="Arial" panose="020B0604020202020204" pitchFamily="34" charset="0"/>
                <a:cs typeface="Arial" panose="020B0604020202020204" pitchFamily="34" charset="0"/>
              </a:rPr>
              <a:t>discenti </a:t>
            </a:r>
            <a:r>
              <a:rPr lang="it-IT" sz="1800" dirty="0">
                <a:latin typeface="Arial" panose="020B0604020202020204" pitchFamily="34" charset="0"/>
                <a:cs typeface="Arial" panose="020B0604020202020204" pitchFamily="34" charset="0"/>
              </a:rPr>
              <a:t>collaborano tra di loro in piccoli </a:t>
            </a:r>
            <a:r>
              <a:rPr lang="it-IT" sz="1800" b="1" dirty="0">
                <a:latin typeface="Arial" panose="020B0604020202020204" pitchFamily="34" charset="0"/>
                <a:cs typeface="Arial" panose="020B0604020202020204" pitchFamily="34" charset="0"/>
              </a:rPr>
              <a:t>gruppi-studio</a:t>
            </a:r>
            <a:r>
              <a:rPr lang="it-IT" sz="1800" dirty="0">
                <a:latin typeface="Arial" panose="020B0604020202020204" pitchFamily="34" charset="0"/>
                <a:cs typeface="Arial" panose="020B0604020202020204" pitchFamily="34" charset="0"/>
              </a:rPr>
              <a:t>, chiedendo precisazioni ai compagni di classe e ai docenti. Un tipico esempio di cooperative </a:t>
            </a:r>
            <a:r>
              <a:rPr lang="it-IT" sz="1800" dirty="0" err="1">
                <a:latin typeface="Arial" panose="020B0604020202020204" pitchFamily="34" charset="0"/>
                <a:cs typeface="Arial" panose="020B0604020202020204" pitchFamily="34" charset="0"/>
              </a:rPr>
              <a:t>learning</a:t>
            </a:r>
            <a:r>
              <a:rPr lang="it-IT" sz="1800" dirty="0">
                <a:latin typeface="Arial" panose="020B0604020202020204" pitchFamily="34" charset="0"/>
                <a:cs typeface="Arial" panose="020B0604020202020204" pitchFamily="34" charset="0"/>
              </a:rPr>
              <a:t> a </a:t>
            </a:r>
            <a:r>
              <a:rPr lang="it-IT" sz="1800" dirty="0" smtClean="0">
                <a:latin typeface="Arial" panose="020B0604020202020204" pitchFamily="34" charset="0"/>
                <a:cs typeface="Arial" panose="020B0604020202020204" pitchFamily="34" charset="0"/>
              </a:rPr>
              <a:t>distanza</a:t>
            </a:r>
            <a:endParaRPr lang="it-IT" sz="1800" dirty="0">
              <a:latin typeface="Arial" panose="020B0604020202020204" pitchFamily="34" charset="0"/>
              <a:cs typeface="Arial" panose="020B0604020202020204" pitchFamily="34" charset="0"/>
            </a:endParaRPr>
          </a:p>
        </p:txBody>
      </p:sp>
      <p:pic>
        <p:nvPicPr>
          <p:cNvPr id="12290" name="Picture 2" descr="Edmodo - English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4" y="2156324"/>
            <a:ext cx="2065112" cy="11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80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735262" cy="3687392"/>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Eliademy</a:t>
            </a:r>
          </a:p>
          <a:p>
            <a:pPr algn="just"/>
            <a:r>
              <a:rPr lang="it-IT" sz="1800" dirty="0">
                <a:latin typeface="Arial" panose="020B0604020202020204" pitchFamily="34" charset="0"/>
                <a:cs typeface="Arial" panose="020B0604020202020204" pitchFamily="34" charset="0"/>
              </a:rPr>
              <a:t>Eliademy è una </a:t>
            </a:r>
            <a:r>
              <a:rPr lang="it-IT" sz="1800" b="1" dirty="0">
                <a:solidFill>
                  <a:srgbClr val="0033CC"/>
                </a:solidFill>
                <a:latin typeface="Arial" panose="020B0604020202020204" pitchFamily="34" charset="0"/>
                <a:cs typeface="Arial" panose="020B0604020202020204" pitchFamily="34" charset="0"/>
              </a:rPr>
              <a:t>classe</a:t>
            </a:r>
            <a:r>
              <a:rPr lang="it-IT" sz="1800" dirty="0">
                <a:latin typeface="Arial" panose="020B0604020202020204" pitchFamily="34" charset="0"/>
                <a:cs typeface="Arial" panose="020B0604020202020204" pitchFamily="34" charset="0"/>
              </a:rPr>
              <a:t> virtuale gratuita che autorizza gli insegnanti e gli studenti di creare, condividere e gestire corsi on-line</a:t>
            </a:r>
            <a:r>
              <a:rPr lang="it-IT" sz="1800" dirty="0" smtClean="0">
                <a:latin typeface="Arial" panose="020B0604020202020204" pitchFamily="34" charset="0"/>
                <a:cs typeface="Arial" panose="020B0604020202020204" pitchFamily="34" charset="0"/>
              </a:rPr>
              <a:t>.</a:t>
            </a:r>
            <a:endParaRPr lang="it-IT" sz="1800" dirty="0" smtClean="0">
              <a:latin typeface="Arial" panose="020B0604020202020204" pitchFamily="34" charset="0"/>
              <a:cs typeface="Arial" panose="020B0604020202020204" pitchFamily="34" charset="0"/>
            </a:endParaRPr>
          </a:p>
          <a:p>
            <a:pPr algn="just"/>
            <a:r>
              <a:rPr lang="it-IT" sz="1800" dirty="0" smtClean="0">
                <a:latin typeface="Arial" panose="020B0604020202020204" pitchFamily="34" charset="0"/>
                <a:cs typeface="Arial" panose="020B0604020202020204" pitchFamily="34" charset="0"/>
              </a:rPr>
              <a:t>Dispone </a:t>
            </a:r>
            <a:r>
              <a:rPr lang="it-IT" sz="1800" dirty="0">
                <a:latin typeface="Arial" panose="020B0604020202020204" pitchFamily="34" charset="0"/>
                <a:cs typeface="Arial" panose="020B0604020202020204" pitchFamily="34" charset="0"/>
              </a:rPr>
              <a:t>poi di uno strumento di visualizzazione che ha la possibilità di trasformare i contenuti di un corso in un </a:t>
            </a:r>
            <a:r>
              <a:rPr lang="it-IT" sz="1800" b="1" dirty="0">
                <a:solidFill>
                  <a:srgbClr val="0033CC"/>
                </a:solidFill>
                <a:latin typeface="Arial" panose="020B0604020202020204" pitchFamily="34" charset="0"/>
                <a:cs typeface="Arial" panose="020B0604020202020204" pitchFamily="34" charset="0"/>
              </a:rPr>
              <a:t>e-book</a:t>
            </a:r>
            <a:r>
              <a:rPr lang="it-IT" sz="1800" dirty="0">
                <a:latin typeface="Arial" panose="020B0604020202020204" pitchFamily="34" charset="0"/>
                <a:cs typeface="Arial" panose="020B0604020202020204" pitchFamily="34" charset="0"/>
              </a:rPr>
              <a:t> di alta </a:t>
            </a:r>
            <a:r>
              <a:rPr lang="it-IT" sz="1800" dirty="0" smtClean="0">
                <a:latin typeface="Arial" panose="020B0604020202020204" pitchFamily="34" charset="0"/>
                <a:cs typeface="Arial" panose="020B0604020202020204" pitchFamily="34" charset="0"/>
              </a:rPr>
              <a:t>qualità.</a:t>
            </a:r>
          </a:p>
          <a:p>
            <a:pPr algn="just"/>
            <a:r>
              <a:rPr lang="it-IT" sz="1800" dirty="0" smtClean="0">
                <a:latin typeface="Arial" panose="020B0604020202020204" pitchFamily="34" charset="0"/>
                <a:cs typeface="Arial" panose="020B0604020202020204" pitchFamily="34" charset="0"/>
              </a:rPr>
              <a:t>In </a:t>
            </a:r>
            <a:r>
              <a:rPr lang="it-IT" sz="1800" dirty="0">
                <a:latin typeface="Arial" panose="020B0604020202020204" pitchFamily="34" charset="0"/>
                <a:cs typeface="Arial" panose="020B0604020202020204" pitchFamily="34" charset="0"/>
              </a:rPr>
              <a:t>Eliademy è presente un calendario dove gli studenti o gli iscritti d’un corso in e-learning trovano le date di inizio dei corsi a cui si sono iscritti ed i termini dei quiz o delle verifiche</a:t>
            </a:r>
          </a:p>
        </p:txBody>
      </p:sp>
      <p:pic>
        <p:nvPicPr>
          <p:cNvPr id="13316" name="Picture 4" descr="Eliademy (@eliademy)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530" y="2092285"/>
            <a:ext cx="2126870" cy="212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35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458470" cy="3687392"/>
          </a:xfrm>
        </p:spPr>
        <p:txBody>
          <a:bodyPr>
            <a:noAutofit/>
          </a:bodyPr>
          <a:lstStyle/>
          <a:p>
            <a:pPr marL="0" indent="0" algn="just">
              <a:buNone/>
            </a:pPr>
            <a:r>
              <a:rPr lang="it-IT" sz="1800" b="1" dirty="0">
                <a:latin typeface="Arial" panose="020B0604020202020204" pitchFamily="34" charset="0"/>
                <a:cs typeface="Arial" panose="020B0604020202020204" pitchFamily="34" charset="0"/>
              </a:rPr>
              <a:t>Fidenia</a:t>
            </a:r>
          </a:p>
          <a:p>
            <a:pPr algn="just"/>
            <a:r>
              <a:rPr lang="it-IT" sz="1800" dirty="0">
                <a:latin typeface="Arial" panose="020B0604020202020204" pitchFamily="34" charset="0"/>
                <a:cs typeface="Arial" panose="020B0604020202020204" pitchFamily="34" charset="0"/>
              </a:rPr>
              <a:t>Altro portale è</a:t>
            </a:r>
            <a:r>
              <a:rPr lang="it-IT" sz="1800" b="1" dirty="0">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Fidenia</a:t>
            </a:r>
            <a:r>
              <a:rPr lang="it-IT" sz="1800" dirty="0">
                <a:latin typeface="Arial" panose="020B0604020202020204" pitchFamily="34" charset="0"/>
                <a:cs typeface="Arial" panose="020B0604020202020204" pitchFamily="34" charset="0"/>
              </a:rPr>
              <a:t> il </a:t>
            </a:r>
            <a:r>
              <a:rPr lang="it-IT" sz="1800" i="1" dirty="0">
                <a:latin typeface="Arial" panose="020B0604020202020204" pitchFamily="34" charset="0"/>
                <a:cs typeface="Arial" panose="020B0604020202020204" pitchFamily="34" charset="0"/>
              </a:rPr>
              <a:t>social </a:t>
            </a:r>
            <a:r>
              <a:rPr lang="it-IT" sz="1800" i="1" dirty="0" err="1">
                <a:latin typeface="Arial" panose="020B0604020202020204" pitchFamily="34" charset="0"/>
                <a:cs typeface="Arial" panose="020B0604020202020204" pitchFamily="34" charset="0"/>
              </a:rPr>
              <a:t>learning</a:t>
            </a:r>
            <a:r>
              <a:rPr lang="it-IT" sz="1800" dirty="0">
                <a:latin typeface="Arial" panose="020B0604020202020204" pitchFamily="34" charset="0"/>
                <a:cs typeface="Arial" panose="020B0604020202020204" pitchFamily="34" charset="0"/>
              </a:rPr>
              <a:t>, tutto italiano, interamente dedicato alla didattica per creare classi virtuali, condividere risorse, realizzare contenuti multimediali, assegnare verifiche e dialogare in maniera </a:t>
            </a:r>
            <a:r>
              <a:rPr lang="it-IT" sz="1800" i="1" dirty="0">
                <a:latin typeface="Arial" panose="020B0604020202020204" pitchFamily="34" charset="0"/>
                <a:cs typeface="Arial" panose="020B0604020202020204" pitchFamily="34" charset="0"/>
              </a:rPr>
              <a:t>social</a:t>
            </a:r>
            <a:r>
              <a:rPr lang="it-IT" sz="1800" dirty="0">
                <a:latin typeface="Arial" panose="020B0604020202020204" pitchFamily="34" charset="0"/>
                <a:cs typeface="Arial" panose="020B0604020202020204" pitchFamily="34" charset="0"/>
              </a:rPr>
              <a:t> tra docenti, studenti e </a:t>
            </a:r>
            <a:r>
              <a:rPr lang="it-IT" sz="1800" dirty="0" smtClean="0">
                <a:latin typeface="Arial" panose="020B0604020202020204" pitchFamily="34" charset="0"/>
                <a:cs typeface="Arial" panose="020B0604020202020204" pitchFamily="34" charset="0"/>
              </a:rPr>
              <a:t>famiglie.</a:t>
            </a:r>
          </a:p>
          <a:p>
            <a:pPr algn="just"/>
            <a:r>
              <a:rPr lang="it-IT" sz="1800" dirty="0" smtClean="0">
                <a:latin typeface="Arial" panose="020B0604020202020204" pitchFamily="34" charset="0"/>
                <a:cs typeface="Arial" panose="020B0604020202020204" pitchFamily="34" charset="0"/>
              </a:rPr>
              <a:t>All’interno </a:t>
            </a:r>
            <a:r>
              <a:rPr lang="it-IT" sz="1800" dirty="0">
                <a:latin typeface="Arial" panose="020B0604020202020204" pitchFamily="34" charset="0"/>
                <a:cs typeface="Arial" panose="020B0604020202020204" pitchFamily="34" charset="0"/>
              </a:rPr>
              <a:t>di Fidenia è possibile trovare  strumenti preziosi per la didattica quotidiana. Come il software migliore per la creazione di una numerosa tipologia di test, quiz e questionari erogabili sia on-line che stampati su carta; l’applicazione ideale per realizzare e-book multimediali, anche in maniera collaborativa con altri docenti o con gli studenti.</a:t>
            </a:r>
          </a:p>
        </p:txBody>
      </p:sp>
      <p:pic>
        <p:nvPicPr>
          <p:cNvPr id="14338" name="Picture 2" descr="Fidenia - La mia scuola differ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67" y="2150609"/>
            <a:ext cx="1629161" cy="170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86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6505575" cy="3687392"/>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Google classroom</a:t>
            </a:r>
          </a:p>
          <a:p>
            <a:pPr algn="just"/>
            <a:r>
              <a:rPr lang="it-IT" sz="1800" dirty="0" smtClean="0">
                <a:latin typeface="Arial" panose="020B0604020202020204" pitchFamily="34" charset="0"/>
                <a:cs typeface="Arial" panose="020B0604020202020204" pitchFamily="34" charset="0"/>
              </a:rPr>
              <a:t>Google </a:t>
            </a:r>
            <a:r>
              <a:rPr lang="it-IT" sz="1800" dirty="0">
                <a:latin typeface="Arial" panose="020B0604020202020204" pitchFamily="34" charset="0"/>
                <a:cs typeface="Arial" panose="020B0604020202020204" pitchFamily="34" charset="0"/>
              </a:rPr>
              <a:t>ha collaborato con educatori di tutto il paese per creare Classroom. Uno strumento semplificato facile da utilizzare che permette agli insegnanti di gestire le </a:t>
            </a:r>
            <a:r>
              <a:rPr lang="it-IT" sz="1800" b="1" dirty="0">
                <a:solidFill>
                  <a:srgbClr val="0033CC"/>
                </a:solidFill>
                <a:latin typeface="Arial" panose="020B0604020202020204" pitchFamily="34" charset="0"/>
                <a:cs typeface="Arial" panose="020B0604020202020204" pitchFamily="34" charset="0"/>
              </a:rPr>
              <a:t>attività dei </a:t>
            </a:r>
            <a:r>
              <a:rPr lang="it-IT" sz="1800" b="1" dirty="0" smtClean="0">
                <a:solidFill>
                  <a:srgbClr val="0033CC"/>
                </a:solidFill>
                <a:latin typeface="Arial" panose="020B0604020202020204" pitchFamily="34" charset="0"/>
                <a:cs typeface="Arial" panose="020B0604020202020204" pitchFamily="34" charset="0"/>
              </a:rPr>
              <a:t>corsi</a:t>
            </a:r>
            <a:r>
              <a:rPr lang="it-IT" sz="1800" dirty="0" smtClean="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Con </a:t>
            </a:r>
            <a:r>
              <a:rPr lang="it-IT" sz="1800" dirty="0">
                <a:latin typeface="Arial" panose="020B0604020202020204" pitchFamily="34" charset="0"/>
                <a:cs typeface="Arial" panose="020B0604020202020204" pitchFamily="34" charset="0"/>
              </a:rPr>
              <a:t>Classroom, gli educatori possono creare corsi, assegnare compiti e voti, inviare feedback e tenere tutto sotto controllo, in un’unica </a:t>
            </a:r>
            <a:r>
              <a:rPr lang="it-IT" sz="1800" dirty="0" smtClean="0">
                <a:latin typeface="Arial" panose="020B0604020202020204" pitchFamily="34" charset="0"/>
                <a:cs typeface="Arial" panose="020B0604020202020204" pitchFamily="34" charset="0"/>
              </a:rPr>
              <a:t>applicazione.</a:t>
            </a:r>
          </a:p>
          <a:p>
            <a:pPr algn="just"/>
            <a:r>
              <a:rPr lang="it-IT" sz="1800" dirty="0" smtClean="0">
                <a:latin typeface="Arial" panose="020B0604020202020204" pitchFamily="34" charset="0"/>
                <a:cs typeface="Arial" panose="020B0604020202020204" pitchFamily="34" charset="0"/>
              </a:rPr>
              <a:t>Insegnanti </a:t>
            </a:r>
            <a:r>
              <a:rPr lang="it-IT" sz="1800" dirty="0">
                <a:latin typeface="Arial" panose="020B0604020202020204" pitchFamily="34" charset="0"/>
                <a:cs typeface="Arial" panose="020B0604020202020204" pitchFamily="34" charset="0"/>
              </a:rPr>
              <a:t>e studenti possono avere accesso ai compiti del corso, ai materiali del corso e ai feedback da qualsiasi computer o dispositivo </a:t>
            </a:r>
            <a:r>
              <a:rPr lang="it-IT" sz="1800" dirty="0" smtClean="0">
                <a:latin typeface="Arial" panose="020B0604020202020204" pitchFamily="34" charset="0"/>
                <a:cs typeface="Arial" panose="020B0604020202020204" pitchFamily="34" charset="0"/>
              </a:rPr>
              <a:t>mobile.</a:t>
            </a:r>
          </a:p>
        </p:txBody>
      </p:sp>
      <p:pic>
        <p:nvPicPr>
          <p:cNvPr id="15362" name="Picture 2" descr="Cos&amp;#39;è e come funziona Google Classroom - WebProfit.it"/>
          <p:cNvPicPr>
            <a:picLocks noChangeAspect="1" noChangeArrowheads="1"/>
          </p:cNvPicPr>
          <p:nvPr/>
        </p:nvPicPr>
        <p:blipFill rotWithShape="1">
          <a:blip r:embed="rId3">
            <a:extLst>
              <a:ext uri="{28A0092B-C50C-407E-A947-70E740481C1C}">
                <a14:useLocalDpi xmlns:a14="http://schemas.microsoft.com/office/drawing/2010/main" val="0"/>
              </a:ext>
            </a:extLst>
          </a:blip>
          <a:srcRect l="8649" r="8791"/>
          <a:stretch/>
        </p:blipFill>
        <p:spPr bwMode="auto">
          <a:xfrm>
            <a:off x="6705600" y="2275626"/>
            <a:ext cx="2321832" cy="159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70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Panoramica </a:t>
            </a:r>
            <a:r>
              <a:rPr lang="it-IT" sz="3600" b="1" dirty="0" smtClean="0">
                <a:solidFill>
                  <a:srgbClr val="FF0000"/>
                </a:solidFill>
                <a:latin typeface="Arial" panose="020B0604020202020204" pitchFamily="34" charset="0"/>
                <a:cs typeface="Arial" panose="020B0604020202020204" pitchFamily="34" charset="0"/>
              </a:rPr>
              <a:t>delle piattaforme </a:t>
            </a:r>
            <a:r>
              <a:rPr lang="it-IT" sz="3600" b="1" dirty="0">
                <a:solidFill>
                  <a:srgbClr val="FF0000"/>
                </a:solidFill>
                <a:latin typeface="Arial" panose="020B0604020202020204" pitchFamily="34" charset="0"/>
                <a:cs typeface="Arial" panose="020B0604020202020204" pitchFamily="34" charset="0"/>
              </a:rPr>
              <a:t>FAD</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6012089"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Schoology</a:t>
            </a:r>
          </a:p>
          <a:p>
            <a:pPr algn="just"/>
            <a:r>
              <a:rPr lang="it-IT" sz="1800" dirty="0">
                <a:latin typeface="Arial" panose="020B0604020202020204" pitchFamily="34" charset="0"/>
                <a:cs typeface="Arial" panose="020B0604020202020204" pitchFamily="34" charset="0"/>
              </a:rPr>
              <a:t>Interessante è anche Schoology</a:t>
            </a:r>
            <a:r>
              <a:rPr lang="it-IT" sz="1800" b="1"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che è un ambiente gratuito di apprendimento online, con funzioni di LMS (</a:t>
            </a:r>
            <a:r>
              <a:rPr lang="it-IT" sz="1800" i="1" dirty="0">
                <a:latin typeface="Arial" panose="020B0604020202020204" pitchFamily="34" charset="0"/>
                <a:cs typeface="Arial" panose="020B0604020202020204" pitchFamily="34" charset="0"/>
              </a:rPr>
              <a:t>Learning Management System</a:t>
            </a:r>
            <a:r>
              <a:rPr lang="it-IT" sz="1800" dirty="0">
                <a:latin typeface="Arial" panose="020B0604020202020204" pitchFamily="34" charset="0"/>
                <a:cs typeface="Arial" panose="020B0604020202020204" pitchFamily="34" charset="0"/>
              </a:rPr>
              <a:t>) avanzate, per promuovere una didattica collaborativa, eseguibile su ogni </a:t>
            </a:r>
            <a:r>
              <a:rPr lang="it-IT" sz="1800" dirty="0" err="1">
                <a:latin typeface="Arial" panose="020B0604020202020204" pitchFamily="34" charset="0"/>
                <a:cs typeface="Arial" panose="020B0604020202020204" pitchFamily="34" charset="0"/>
              </a:rPr>
              <a:t>device</a:t>
            </a:r>
            <a:r>
              <a:rPr lang="it-IT" sz="1800" dirty="0">
                <a:latin typeface="Arial" panose="020B0604020202020204" pitchFamily="34" charset="0"/>
                <a:cs typeface="Arial" panose="020B0604020202020204" pitchFamily="34" charset="0"/>
              </a:rPr>
              <a:t> e in mobilità</a:t>
            </a:r>
            <a:r>
              <a:rPr lang="it-IT" sz="1800" dirty="0" smtClean="0">
                <a:latin typeface="Arial" panose="020B0604020202020204" pitchFamily="34" charset="0"/>
                <a:cs typeface="Arial" panose="020B0604020202020204" pitchFamily="34" charset="0"/>
              </a:rPr>
              <a:t>.</a:t>
            </a:r>
          </a:p>
          <a:p>
            <a:pPr algn="just"/>
            <a:endParaRPr lang="it-IT" sz="1800" dirty="0">
              <a:latin typeface="Arial" panose="020B0604020202020204" pitchFamily="34" charset="0"/>
              <a:cs typeface="Arial" panose="020B0604020202020204" pitchFamily="34" charset="0"/>
            </a:endParaRPr>
          </a:p>
        </p:txBody>
      </p:sp>
      <p:pic>
        <p:nvPicPr>
          <p:cNvPr id="16386" name="Picture 2" descr="schoology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238" y="2133124"/>
            <a:ext cx="2119562" cy="211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11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519EFBFD-6419-C748-A718-5B251A4F93FF}"/>
              </a:ext>
            </a:extLst>
          </p:cNvPr>
          <p:cNvSpPr>
            <a:spLocks noChangeArrowheads="1"/>
          </p:cNvSpPr>
          <p:nvPr/>
        </p:nvSpPr>
        <p:spPr bwMode="auto">
          <a:xfrm>
            <a:off x="1187624" y="2752909"/>
            <a:ext cx="7265987"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3500" b="1" dirty="0">
                <a:solidFill>
                  <a:schemeClr val="bg1"/>
                </a:solidFill>
                <a:latin typeface="Calibri" charset="0"/>
                <a:ea typeface="Calibri" charset="0"/>
                <a:cs typeface="Calibri" charset="0"/>
              </a:rPr>
              <a:t>Grazie per l’attenzione!</a:t>
            </a:r>
          </a:p>
          <a:p>
            <a:endParaRPr lang="it-IT" sz="3500" b="1" dirty="0">
              <a:solidFill>
                <a:schemeClr val="bg1"/>
              </a:solidFill>
              <a:latin typeface="Calibri" charset="0"/>
              <a:ea typeface="Calibri" charset="0"/>
              <a:cs typeface="Calibri" charset="0"/>
            </a:endParaRPr>
          </a:p>
          <a:p>
            <a:r>
              <a:rPr lang="it-IT" dirty="0" smtClean="0">
                <a:solidFill>
                  <a:srgbClr val="E4C964"/>
                </a:solidFill>
                <a:latin typeface="Calibri" charset="0"/>
                <a:ea typeface="Calibri" charset="0"/>
                <a:cs typeface="Calibri" charset="0"/>
              </a:rPr>
              <a:t>carmineabate1980@gmail.com</a:t>
            </a:r>
            <a:endParaRPr lang="it-IT" sz="1200" i="1" dirty="0">
              <a:solidFill>
                <a:srgbClr val="E4C964"/>
              </a:solidFill>
              <a:latin typeface="Calibri" charset="0"/>
              <a:ea typeface="Calibri" charset="0"/>
              <a:cs typeface="Calibri" charset="0"/>
            </a:endParaRPr>
          </a:p>
        </p:txBody>
      </p:sp>
    </p:spTree>
    <p:extLst>
      <p:ext uri="{BB962C8B-B14F-4D97-AF65-F5344CB8AC3E}">
        <p14:creationId xmlns:p14="http://schemas.microsoft.com/office/powerpoint/2010/main" val="369648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Prima generazione di FAD</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Prima</a:t>
            </a:r>
            <a:r>
              <a:rPr lang="it-IT" sz="1800" dirty="0">
                <a:latin typeface="Arial" panose="020B0604020202020204" pitchFamily="34" charset="0"/>
                <a:cs typeface="Arial" panose="020B0604020202020204" pitchFamily="34" charset="0"/>
              </a:rPr>
              <a:t> generazione (metà del secolo XIX)</a:t>
            </a:r>
          </a:p>
          <a:p>
            <a:pPr algn="just"/>
            <a:r>
              <a:rPr lang="it-IT" sz="1800" dirty="0" smtClean="0">
                <a:latin typeface="Arial" panose="020B0604020202020204" pitchFamily="34" charset="0"/>
                <a:cs typeface="Arial" panose="020B0604020202020204" pitchFamily="34" charset="0"/>
              </a:rPr>
              <a:t>In Inghilterra sfruttando </a:t>
            </a:r>
            <a:r>
              <a:rPr lang="it-IT" sz="1800" dirty="0">
                <a:latin typeface="Arial" panose="020B0604020202020204" pitchFamily="34" charset="0"/>
                <a:cs typeface="Arial" panose="020B0604020202020204" pitchFamily="34" charset="0"/>
              </a:rPr>
              <a:t>le reti di trasporto e la corrispondenza </a:t>
            </a:r>
            <a:r>
              <a:rPr lang="it-IT" sz="1800" dirty="0" smtClean="0">
                <a:latin typeface="Arial" panose="020B0604020202020204" pitchFamily="34" charset="0"/>
                <a:cs typeface="Arial" panose="020B0604020202020204" pitchFamily="34" charset="0"/>
              </a:rPr>
              <a:t>postale,</a:t>
            </a:r>
            <a:r>
              <a:rPr lang="it-IT" sz="1800" dirty="0">
                <a:latin typeface="Arial" panose="020B0604020202020204" pitchFamily="34" charset="0"/>
                <a:cs typeface="Arial" panose="020B0604020202020204" pitchFamily="34" charset="0"/>
              </a:rPr>
              <a:t> maestri e professori sono riusciti a distribuire </a:t>
            </a:r>
            <a:r>
              <a:rPr lang="it-IT" sz="1800" b="1" dirty="0">
                <a:latin typeface="Arial" panose="020B0604020202020204" pitchFamily="34" charset="0"/>
                <a:cs typeface="Arial" panose="020B0604020202020204" pitchFamily="34" charset="0"/>
              </a:rPr>
              <a:t>materiali cartacei </a:t>
            </a:r>
            <a:r>
              <a:rPr lang="it-IT" sz="1800" dirty="0">
                <a:latin typeface="Arial" panose="020B0604020202020204" pitchFamily="34" charset="0"/>
                <a:cs typeface="Arial" panose="020B0604020202020204" pitchFamily="34" charset="0"/>
              </a:rPr>
              <a:t>a studenti che difficilmente avrebbero potuto raggiungere le sedi </a:t>
            </a:r>
            <a:r>
              <a:rPr lang="it-IT" sz="1800" dirty="0" smtClean="0">
                <a:latin typeface="Arial" panose="020B0604020202020204" pitchFamily="34" charset="0"/>
                <a:cs typeface="Arial" panose="020B0604020202020204" pitchFamily="34" charset="0"/>
              </a:rPr>
              <a:t>scolastiche.</a:t>
            </a:r>
          </a:p>
          <a:p>
            <a:pPr algn="just"/>
            <a:r>
              <a:rPr lang="it-IT" sz="1800" dirty="0" smtClean="0">
                <a:latin typeface="Arial" panose="020B0604020202020204" pitchFamily="34" charset="0"/>
                <a:cs typeface="Arial" panose="020B0604020202020204" pitchFamily="34" charset="0"/>
              </a:rPr>
              <a:t>Nelle </a:t>
            </a:r>
            <a:r>
              <a:rPr lang="it-IT" sz="1800" dirty="0">
                <a:latin typeface="Arial" panose="020B0604020202020204" pitchFamily="34" charset="0"/>
                <a:cs typeface="Arial" panose="020B0604020202020204" pitchFamily="34" charset="0"/>
              </a:rPr>
              <a:t>fasi di verifica della formazione </a:t>
            </a:r>
            <a:r>
              <a:rPr lang="it-IT" sz="1800" dirty="0" smtClean="0">
                <a:latin typeface="Arial" panose="020B0604020202020204" pitchFamily="34" charset="0"/>
                <a:cs typeface="Arial" panose="020B0604020202020204" pitchFamily="34" charset="0"/>
              </a:rPr>
              <a:t>venivano </a:t>
            </a:r>
            <a:r>
              <a:rPr lang="it-IT" sz="1800" dirty="0">
                <a:latin typeface="Arial" panose="020B0604020202020204" pitchFamily="34" charset="0"/>
                <a:cs typeface="Arial" panose="020B0604020202020204" pitchFamily="34" charset="0"/>
              </a:rPr>
              <a:t>utilizzati test scritti, che il discente inviava per posta al docente dopo averli </a:t>
            </a:r>
            <a:r>
              <a:rPr lang="it-IT" sz="1800" dirty="0" smtClean="0">
                <a:latin typeface="Arial" panose="020B0604020202020204" pitchFamily="34" charset="0"/>
                <a:cs typeface="Arial" panose="020B0604020202020204" pitchFamily="34" charset="0"/>
              </a:rPr>
              <a:t>svolti;</a:t>
            </a:r>
          </a:p>
          <a:p>
            <a:pPr algn="just"/>
            <a:r>
              <a:rPr lang="it-IT" sz="1800" dirty="0" smtClean="0">
                <a:latin typeface="Arial" panose="020B0604020202020204" pitchFamily="34" charset="0"/>
                <a:cs typeface="Arial" panose="020B0604020202020204" pitchFamily="34" charset="0"/>
              </a:rPr>
              <a:t>La </a:t>
            </a:r>
            <a:r>
              <a:rPr lang="it-IT" sz="1800" dirty="0">
                <a:latin typeface="Arial" panose="020B0604020202020204" pitchFamily="34" charset="0"/>
                <a:cs typeface="Arial" panose="020B0604020202020204" pitchFamily="34" charset="0"/>
              </a:rPr>
              <a:t>prova di valutazione rappresentava quasi sempre l'unica modalità d'interazione tra docente e </a:t>
            </a:r>
            <a:r>
              <a:rPr lang="it-IT" sz="1800" dirty="0" smtClean="0">
                <a:latin typeface="Arial" panose="020B0604020202020204" pitchFamily="34" charset="0"/>
                <a:cs typeface="Arial" panose="020B0604020202020204" pitchFamily="34" charset="0"/>
              </a:rPr>
              <a:t>studente.</a:t>
            </a:r>
          </a:p>
          <a:p>
            <a:pPr algn="just"/>
            <a:r>
              <a:rPr lang="it-IT" sz="1800" dirty="0" smtClean="0">
                <a:latin typeface="Arial" panose="020B0604020202020204" pitchFamily="34" charset="0"/>
                <a:cs typeface="Arial" panose="020B0604020202020204" pitchFamily="34" charset="0"/>
              </a:rPr>
              <a:t>Si </a:t>
            </a:r>
            <a:r>
              <a:rPr lang="it-IT" sz="1800" dirty="0">
                <a:latin typeface="Arial" panose="020B0604020202020204" pitchFamily="34" charset="0"/>
                <a:cs typeface="Arial" panose="020B0604020202020204" pitchFamily="34" charset="0"/>
              </a:rPr>
              <a:t>tratta dunque di una formazione a distanza di tipo tradizionale le cui caratteristiche principali sono: il trasferimento su carta di lezioni tradizionali, la dinamica d’insegnamento rigida, il ruolo marginale e la carenza di insegnanti</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6" name="Immagine 5" descr="MailBox-icon.png"/>
          <p:cNvPicPr>
            <a:picLocks noChangeAspect="1"/>
          </p:cNvPicPr>
          <p:nvPr/>
        </p:nvPicPr>
        <p:blipFill>
          <a:blip r:embed="rId3" cstate="print"/>
          <a:stretch>
            <a:fillRect/>
          </a:stretch>
        </p:blipFill>
        <p:spPr>
          <a:xfrm>
            <a:off x="7673400" y="1386430"/>
            <a:ext cx="828000" cy="828000"/>
          </a:xfrm>
          <a:prstGeom prst="rect">
            <a:avLst/>
          </a:prstGeom>
        </p:spPr>
      </p:pic>
    </p:spTree>
    <p:extLst>
      <p:ext uri="{BB962C8B-B14F-4D97-AF65-F5344CB8AC3E}">
        <p14:creationId xmlns:p14="http://schemas.microsoft.com/office/powerpoint/2010/main" val="199153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Seconda </a:t>
            </a:r>
            <a:r>
              <a:rPr lang="it-IT" sz="3600" b="1" dirty="0">
                <a:solidFill>
                  <a:srgbClr val="FF0000"/>
                </a:solidFill>
                <a:latin typeface="Arial" panose="020B0604020202020204" pitchFamily="34" charset="0"/>
                <a:cs typeface="Arial" panose="020B0604020202020204" pitchFamily="34" charset="0"/>
              </a:rPr>
              <a:t>generazione di FAD</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2000" dirty="0">
                <a:latin typeface="Arial" panose="020B0604020202020204" pitchFamily="34" charset="0"/>
                <a:cs typeface="Arial" panose="020B0604020202020204" pitchFamily="34" charset="0"/>
              </a:rPr>
              <a:t>Nasce con l’introduzione della </a:t>
            </a:r>
            <a:r>
              <a:rPr lang="it-IT" sz="2000" b="1" dirty="0">
                <a:solidFill>
                  <a:srgbClr val="0033CC"/>
                </a:solidFill>
                <a:latin typeface="Arial" panose="020B0604020202020204" pitchFamily="34" charset="0"/>
                <a:cs typeface="Arial" panose="020B0604020202020204" pitchFamily="34" charset="0"/>
              </a:rPr>
              <a:t>multimedialità</a:t>
            </a:r>
            <a:r>
              <a:rPr lang="it-IT" sz="2000" dirty="0">
                <a:latin typeface="Arial" panose="020B0604020202020204" pitchFamily="34" charset="0"/>
                <a:cs typeface="Arial" panose="020B0604020202020204" pitchFamily="34" charset="0"/>
              </a:rPr>
              <a:t>:</a:t>
            </a:r>
          </a:p>
          <a:p>
            <a:pPr lvl="1" algn="just"/>
            <a:r>
              <a:rPr lang="it-IT" sz="2000" dirty="0">
                <a:latin typeface="Arial" panose="020B0604020202020204" pitchFamily="34" charset="0"/>
                <a:cs typeface="Arial" panose="020B0604020202020204" pitchFamily="34" charset="0"/>
              </a:rPr>
              <a:t>Anni ’20: programmi formativi radiofonici;</a:t>
            </a:r>
          </a:p>
          <a:p>
            <a:pPr lvl="1" algn="just"/>
            <a:r>
              <a:rPr lang="it-IT" sz="2000" dirty="0">
                <a:latin typeface="Arial" panose="020B0604020202020204" pitchFamily="34" charset="0"/>
                <a:cs typeface="Arial" panose="020B0604020202020204" pitchFamily="34" charset="0"/>
              </a:rPr>
              <a:t>Anni ‘40: supporto telefonico;</a:t>
            </a:r>
          </a:p>
          <a:p>
            <a:pPr lvl="1" algn="just"/>
            <a:r>
              <a:rPr lang="it-IT" sz="2000" dirty="0">
                <a:latin typeface="Arial" panose="020B0604020202020204" pitchFamily="34" charset="0"/>
                <a:cs typeface="Arial" panose="020B0604020202020204" pitchFamily="34" charset="0"/>
              </a:rPr>
              <a:t>Anni ‘60: trasmissioni televisive per l’apprendimento;</a:t>
            </a:r>
          </a:p>
          <a:p>
            <a:pPr lvl="1" algn="just"/>
            <a:r>
              <a:rPr lang="it-IT" sz="2000" dirty="0">
                <a:latin typeface="Arial" panose="020B0604020202020204" pitchFamily="34" charset="0"/>
                <a:cs typeface="Arial" panose="020B0604020202020204" pitchFamily="34" charset="0"/>
              </a:rPr>
              <a:t>Anni ‘80: offerta formativa mediante VHS;</a:t>
            </a:r>
          </a:p>
          <a:p>
            <a:pPr lvl="1" algn="just"/>
            <a:r>
              <a:rPr lang="it-IT" sz="2000" dirty="0">
                <a:latin typeface="Arial" panose="020B0604020202020204" pitchFamily="34" charset="0"/>
                <a:cs typeface="Arial" panose="020B0604020202020204" pitchFamily="34" charset="0"/>
              </a:rPr>
              <a:t>Anni ’90: nasce la teleconferenza.</a:t>
            </a:r>
          </a:p>
          <a:p>
            <a:pPr algn="just"/>
            <a:r>
              <a:rPr lang="it-IT" sz="2000" dirty="0">
                <a:latin typeface="Arial" panose="020B0604020202020204" pitchFamily="34" charset="0"/>
                <a:cs typeface="Arial" panose="020B0604020202020204" pitchFamily="34" charset="0"/>
              </a:rPr>
              <a:t>Vantaggi della 2^ generazione:</a:t>
            </a:r>
          </a:p>
          <a:p>
            <a:pPr lvl="1" algn="just"/>
            <a:r>
              <a:rPr lang="it-IT" sz="2000" dirty="0">
                <a:latin typeface="Arial" panose="020B0604020202020204" pitchFamily="34" charset="0"/>
                <a:cs typeface="Arial" panose="020B0604020202020204" pitchFamily="34" charset="0"/>
              </a:rPr>
              <a:t>Migliore </a:t>
            </a:r>
            <a:r>
              <a:rPr lang="it-IT" sz="2000" b="1" dirty="0">
                <a:latin typeface="Arial" panose="020B0604020202020204" pitchFamily="34" charset="0"/>
                <a:cs typeface="Arial" panose="020B0604020202020204" pitchFamily="34" charset="0"/>
              </a:rPr>
              <a:t>diffusione</a:t>
            </a:r>
            <a:r>
              <a:rPr lang="it-IT" sz="2000" dirty="0">
                <a:latin typeface="Arial" panose="020B0604020202020204" pitchFamily="34" charset="0"/>
                <a:cs typeface="Arial" panose="020B0604020202020204" pitchFamily="34" charset="0"/>
              </a:rPr>
              <a:t> delle informazioni;</a:t>
            </a:r>
          </a:p>
          <a:p>
            <a:pPr lvl="1" algn="just"/>
            <a:r>
              <a:rPr lang="it-IT" sz="2000" b="1" dirty="0">
                <a:latin typeface="Arial" panose="020B0604020202020204" pitchFamily="34" charset="0"/>
                <a:cs typeface="Arial" panose="020B0604020202020204" pitchFamily="34" charset="0"/>
              </a:rPr>
              <a:t>Esemplificazioni</a:t>
            </a:r>
            <a:r>
              <a:rPr lang="it-IT" sz="2000" dirty="0">
                <a:latin typeface="Arial" panose="020B0604020202020204" pitchFamily="34" charset="0"/>
                <a:cs typeface="Arial" panose="020B0604020202020204" pitchFamily="34" charset="0"/>
              </a:rPr>
              <a:t> visive (es. grazie alla televisione).</a:t>
            </a:r>
          </a:p>
          <a:p>
            <a:pPr algn="just"/>
            <a:r>
              <a:rPr lang="it-IT" sz="2000" dirty="0">
                <a:latin typeface="Arial" panose="020B0604020202020204" pitchFamily="34" charset="0"/>
                <a:cs typeface="Arial" panose="020B0604020202020204" pitchFamily="34" charset="0"/>
              </a:rPr>
              <a:t>Svantaggi:</a:t>
            </a:r>
          </a:p>
          <a:p>
            <a:pPr lvl="1" algn="just"/>
            <a:r>
              <a:rPr lang="it-IT" sz="2000" dirty="0" smtClean="0">
                <a:latin typeface="Arial" panose="020B0604020202020204" pitchFamily="34" charset="0"/>
                <a:cs typeface="Arial" panose="020B0604020202020204" pitchFamily="34" charset="0"/>
              </a:rPr>
              <a:t>Valutazione eseguita prettamente con supporto cartaceo (test)</a:t>
            </a:r>
            <a:endParaRPr lang="it-IT" sz="2000" dirty="0">
              <a:latin typeface="Arial" panose="020B0604020202020204" pitchFamily="34" charset="0"/>
              <a:cs typeface="Arial" panose="020B0604020202020204" pitchFamily="34" charset="0"/>
            </a:endParaRPr>
          </a:p>
        </p:txBody>
      </p:sp>
      <p:pic>
        <p:nvPicPr>
          <p:cNvPr id="6" name="Immagine 5" descr="radio-icon.png"/>
          <p:cNvPicPr>
            <a:picLocks noChangeAspect="1"/>
          </p:cNvPicPr>
          <p:nvPr/>
        </p:nvPicPr>
        <p:blipFill>
          <a:blip r:embed="rId3" cstate="print"/>
          <a:stretch>
            <a:fillRect/>
          </a:stretch>
        </p:blipFill>
        <p:spPr>
          <a:xfrm>
            <a:off x="7380312" y="2096906"/>
            <a:ext cx="1219200" cy="1219200"/>
          </a:xfrm>
          <a:prstGeom prst="rect">
            <a:avLst/>
          </a:prstGeom>
        </p:spPr>
      </p:pic>
      <p:pic>
        <p:nvPicPr>
          <p:cNvPr id="7" name="Picture 2"/>
          <p:cNvPicPr>
            <a:picLocks noChangeAspect="1" noChangeArrowheads="1"/>
          </p:cNvPicPr>
          <p:nvPr/>
        </p:nvPicPr>
        <p:blipFill>
          <a:blip r:embed="rId4" cstate="print">
            <a:lum bright="10000"/>
          </a:blip>
          <a:srcRect/>
          <a:stretch>
            <a:fillRect/>
          </a:stretch>
        </p:blipFill>
        <p:spPr bwMode="auto">
          <a:xfrm>
            <a:off x="6804248" y="3249034"/>
            <a:ext cx="1381125" cy="1695450"/>
          </a:xfrm>
          <a:prstGeom prst="rect">
            <a:avLst/>
          </a:prstGeom>
          <a:noFill/>
          <a:ln w="9525">
            <a:noFill/>
            <a:miter lim="800000"/>
            <a:headEnd/>
            <a:tailEnd/>
          </a:ln>
        </p:spPr>
      </p:pic>
      <p:pic>
        <p:nvPicPr>
          <p:cNvPr id="8" name="Immagine 7" descr="3D-TV-icon.png"/>
          <p:cNvPicPr>
            <a:picLocks noChangeAspect="1"/>
          </p:cNvPicPr>
          <p:nvPr/>
        </p:nvPicPr>
        <p:blipFill>
          <a:blip r:embed="rId5" cstate="print"/>
          <a:stretch>
            <a:fillRect/>
          </a:stretch>
        </p:blipFill>
        <p:spPr>
          <a:xfrm>
            <a:off x="7884368" y="2961002"/>
            <a:ext cx="1219200" cy="1219200"/>
          </a:xfrm>
          <a:prstGeom prst="rect">
            <a:avLst/>
          </a:prstGeom>
        </p:spPr>
      </p:pic>
    </p:spTree>
    <p:extLst>
      <p:ext uri="{BB962C8B-B14F-4D97-AF65-F5344CB8AC3E}">
        <p14:creationId xmlns:p14="http://schemas.microsoft.com/office/powerpoint/2010/main" val="854401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Terza </a:t>
            </a:r>
            <a:r>
              <a:rPr lang="it-IT" sz="3600" b="1" dirty="0">
                <a:solidFill>
                  <a:srgbClr val="FF0000"/>
                </a:solidFill>
                <a:latin typeface="Arial" panose="020B0604020202020204" pitchFamily="34" charset="0"/>
                <a:cs typeface="Arial" panose="020B0604020202020204" pitchFamily="34" charset="0"/>
              </a:rPr>
              <a:t>generazione di FAD</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39175" cy="3687392"/>
          </a:xfrm>
        </p:spPr>
        <p:txBody>
          <a:bodyPr>
            <a:noAutofit/>
          </a:bodyPr>
          <a:lstStyle/>
          <a:p>
            <a:pPr algn="just"/>
            <a:r>
              <a:rPr lang="it-IT" sz="2000" dirty="0">
                <a:latin typeface="Arial" panose="020B0604020202020204" pitchFamily="34" charset="0"/>
                <a:cs typeface="Arial" panose="020B0604020202020204" pitchFamily="34" charset="0"/>
              </a:rPr>
              <a:t>Il passaggio alla nuova generazione avviene con l’introduzione del </a:t>
            </a:r>
            <a:r>
              <a:rPr lang="it-IT" sz="2000" b="1" dirty="0">
                <a:solidFill>
                  <a:srgbClr val="0033CC"/>
                </a:solidFill>
                <a:latin typeface="Arial" panose="020B0604020202020204" pitchFamily="34" charset="0"/>
                <a:cs typeface="Arial" panose="020B0604020202020204" pitchFamily="34" charset="0"/>
              </a:rPr>
              <a:t>personal computer</a:t>
            </a:r>
            <a:r>
              <a:rPr lang="it-IT" sz="2000" dirty="0">
                <a:latin typeface="Arial" panose="020B0604020202020204" pitchFamily="34" charset="0"/>
                <a:cs typeface="Arial" panose="020B0604020202020204" pitchFamily="34" charset="0"/>
              </a:rPr>
              <a:t> anche nell'ambiente domestico</a:t>
            </a:r>
            <a:r>
              <a:rPr lang="it-IT" sz="2000" dirty="0" smtClean="0">
                <a:latin typeface="Arial" panose="020B0604020202020204" pitchFamily="34" charset="0"/>
                <a:cs typeface="Arial" panose="020B0604020202020204" pitchFamily="34" charset="0"/>
              </a:rPr>
              <a:t>.</a:t>
            </a:r>
          </a:p>
          <a:p>
            <a:pPr algn="just"/>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FAD di terza generazione si articola in due fasi:</a:t>
            </a:r>
          </a:p>
          <a:p>
            <a:pPr lvl="1" algn="just"/>
            <a:r>
              <a:rPr lang="it-IT" sz="2000" dirty="0">
                <a:latin typeface="Arial" panose="020B0604020202020204" pitchFamily="34" charset="0"/>
                <a:cs typeface="Arial" panose="020B0604020202020204" pitchFamily="34" charset="0"/>
              </a:rPr>
              <a:t>Fase </a:t>
            </a:r>
            <a:r>
              <a:rPr lang="it-IT" sz="2000" b="1" dirty="0">
                <a:latin typeface="Arial" panose="020B0604020202020204" pitchFamily="34" charset="0"/>
                <a:cs typeface="Arial" panose="020B0604020202020204" pitchFamily="34" charset="0"/>
              </a:rPr>
              <a:t>off-line</a:t>
            </a:r>
            <a:r>
              <a:rPr lang="it-IT" sz="2000" dirty="0">
                <a:latin typeface="Arial" panose="020B0604020202020204" pitchFamily="34" charset="0"/>
                <a:cs typeface="Arial" panose="020B0604020202020204" pitchFamily="34" charset="0"/>
              </a:rPr>
              <a:t>, basata sull'uso di strumenti che non si avvalgono del supporto delle reti (floppy disk, videodischi, CD-ROM</a:t>
            </a:r>
            <a:r>
              <a:rPr lang="it-IT" sz="2000" dirty="0" smtClean="0">
                <a:latin typeface="Arial" panose="020B0604020202020204" pitchFamily="34" charset="0"/>
                <a:cs typeface="Arial" panose="020B0604020202020204" pitchFamily="34" charset="0"/>
              </a:rPr>
              <a:t>);</a:t>
            </a:r>
          </a:p>
          <a:p>
            <a:pPr lvl="1" algn="just"/>
            <a:r>
              <a:rPr lang="it-IT" sz="2000" dirty="0" smtClean="0">
                <a:latin typeface="Arial" panose="020B0604020202020204" pitchFamily="34" charset="0"/>
                <a:cs typeface="Arial" panose="020B0604020202020204" pitchFamily="34" charset="0"/>
              </a:rPr>
              <a:t>Fase </a:t>
            </a:r>
            <a:r>
              <a:rPr lang="it-IT" sz="2000" b="1" dirty="0">
                <a:latin typeface="Arial" panose="020B0604020202020204" pitchFamily="34" charset="0"/>
                <a:cs typeface="Arial" panose="020B0604020202020204" pitchFamily="34" charset="0"/>
              </a:rPr>
              <a:t>on-line</a:t>
            </a:r>
            <a:r>
              <a:rPr lang="it-IT" sz="2000" dirty="0">
                <a:latin typeface="Arial" panose="020B0604020202020204" pitchFamily="34" charset="0"/>
                <a:cs typeface="Arial" panose="020B0604020202020204" pitchFamily="34" charset="0"/>
              </a:rPr>
              <a:t>, caratterizzata dalla diffusione dell'uso delle reti (in modo particolare internet) e nota come Formazione on line</a:t>
            </a:r>
            <a:r>
              <a:rPr lang="it-IT" sz="2000" dirty="0" smtClean="0">
                <a:latin typeface="Arial" panose="020B0604020202020204" pitchFamily="34" charset="0"/>
                <a:cs typeface="Arial" panose="020B0604020202020204" pitchFamily="34" charset="0"/>
              </a:rPr>
              <a:t>.</a:t>
            </a:r>
          </a:p>
          <a:p>
            <a:pPr algn="just"/>
            <a:r>
              <a:rPr lang="it-IT" sz="2000" dirty="0">
                <a:latin typeface="Arial" panose="020B0604020202020204" pitchFamily="34" charset="0"/>
                <a:cs typeface="Arial" panose="020B0604020202020204" pitchFamily="34" charset="0"/>
              </a:rPr>
              <a:t>Vantaggi:</a:t>
            </a:r>
          </a:p>
          <a:p>
            <a:pPr lvl="1" algn="just"/>
            <a:r>
              <a:rPr lang="it-IT" sz="2000" dirty="0">
                <a:latin typeface="Arial" panose="020B0604020202020204" pitchFamily="34" charset="0"/>
                <a:cs typeface="Arial" panose="020B0604020202020204" pitchFamily="34" charset="0"/>
              </a:rPr>
              <a:t>Si passa dall’autoapprendimento passivo a quello </a:t>
            </a:r>
            <a:r>
              <a:rPr lang="it-IT" sz="2000" b="1" dirty="0">
                <a:solidFill>
                  <a:srgbClr val="0033CC"/>
                </a:solidFill>
                <a:latin typeface="Arial" panose="020B0604020202020204" pitchFamily="34" charset="0"/>
                <a:cs typeface="Arial" panose="020B0604020202020204" pitchFamily="34" charset="0"/>
              </a:rPr>
              <a:t>collaborativo</a:t>
            </a:r>
            <a:r>
              <a:rPr lang="it-IT" sz="2000" dirty="0">
                <a:latin typeface="Arial" panose="020B0604020202020204" pitchFamily="34" charset="0"/>
                <a:cs typeface="Arial" panose="020B0604020202020204" pitchFamily="34" charset="0"/>
              </a:rPr>
              <a:t> e </a:t>
            </a:r>
            <a:r>
              <a:rPr lang="it-IT" sz="2000" b="1" dirty="0">
                <a:solidFill>
                  <a:srgbClr val="0033CC"/>
                </a:solidFill>
                <a:latin typeface="Arial" panose="020B0604020202020204" pitchFamily="34" charset="0"/>
                <a:cs typeface="Arial" panose="020B0604020202020204" pitchFamily="34" charset="0"/>
              </a:rPr>
              <a:t>cooperativo</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pic>
        <p:nvPicPr>
          <p:cNvPr id="6" name="Immagine 5" descr="desktop-icon.png"/>
          <p:cNvPicPr>
            <a:picLocks noChangeAspect="1"/>
          </p:cNvPicPr>
          <p:nvPr/>
        </p:nvPicPr>
        <p:blipFill>
          <a:blip r:embed="rId3" cstate="print"/>
          <a:stretch>
            <a:fillRect/>
          </a:stretch>
        </p:blipFill>
        <p:spPr>
          <a:xfrm>
            <a:off x="7266848" y="2058256"/>
            <a:ext cx="972000" cy="972000"/>
          </a:xfrm>
          <a:prstGeom prst="rect">
            <a:avLst/>
          </a:prstGeom>
        </p:spPr>
      </p:pic>
    </p:spTree>
    <p:extLst>
      <p:ext uri="{BB962C8B-B14F-4D97-AF65-F5344CB8AC3E}">
        <p14:creationId xmlns:p14="http://schemas.microsoft.com/office/powerpoint/2010/main" val="298371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dell’e-learning</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dirty="0">
                <a:latin typeface="Arial" panose="020B0604020202020204" pitchFamily="34" charset="0"/>
                <a:cs typeface="Arial" panose="020B0604020202020204" pitchFamily="34" charset="0"/>
              </a:rPr>
              <a:t>Elementi essenziali di un sistema di e-learning:</a:t>
            </a:r>
          </a:p>
          <a:p>
            <a:pPr lvl="1" algn="just"/>
            <a:r>
              <a:rPr lang="it-IT" sz="1800" dirty="0">
                <a:latin typeface="Arial" panose="020B0604020202020204" pitchFamily="34" charset="0"/>
                <a:cs typeface="Arial" panose="020B0604020202020204" pitchFamily="34" charset="0"/>
              </a:rPr>
              <a:t>utilizzo della </a:t>
            </a:r>
            <a:r>
              <a:rPr lang="it-IT" sz="1800" b="1" dirty="0">
                <a:solidFill>
                  <a:srgbClr val="0033CC"/>
                </a:solidFill>
                <a:latin typeface="Arial" panose="020B0604020202020204" pitchFamily="34" charset="0"/>
                <a:cs typeface="Arial" panose="020B0604020202020204" pitchFamily="34" charset="0"/>
              </a:rPr>
              <a:t>connessione in rete</a:t>
            </a:r>
            <a:r>
              <a:rPr lang="it-IT" sz="1800" b="1"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per la fruizione dei materiali didattici e lo sviluppo di attività formative basate su una tecnologia specifica, detta “piattaforma tecnologica”;</a:t>
            </a:r>
          </a:p>
          <a:p>
            <a:pPr lvl="1" algn="just"/>
            <a:r>
              <a:rPr lang="it-IT" sz="1800" b="1" dirty="0">
                <a:solidFill>
                  <a:srgbClr val="0033CC"/>
                </a:solidFill>
                <a:latin typeface="Arial" panose="020B0604020202020204" pitchFamily="34" charset="0"/>
                <a:cs typeface="Arial" panose="020B0604020202020204" pitchFamily="34" charset="0"/>
              </a:rPr>
              <a:t>impiego</a:t>
            </a:r>
            <a:r>
              <a:rPr lang="it-IT" sz="1800" dirty="0">
                <a:latin typeface="Arial" panose="020B0604020202020204" pitchFamily="34" charset="0"/>
                <a:cs typeface="Arial" panose="020B0604020202020204" pitchFamily="34" charset="0"/>
              </a:rPr>
              <a:t> del personal computer come strumento principale per la partecipazione al percorso di apprendimento;</a:t>
            </a:r>
          </a:p>
          <a:p>
            <a:pPr lvl="1" algn="just"/>
            <a:r>
              <a:rPr lang="it-IT" sz="1800" b="1" dirty="0">
                <a:solidFill>
                  <a:srgbClr val="0033CC"/>
                </a:solidFill>
                <a:latin typeface="Arial" panose="020B0604020202020204" pitchFamily="34" charset="0"/>
                <a:cs typeface="Arial" panose="020B0604020202020204" pitchFamily="34" charset="0"/>
              </a:rPr>
              <a:t>indipendenza</a:t>
            </a:r>
            <a:r>
              <a:rPr lang="it-IT" sz="1800" dirty="0">
                <a:latin typeface="Arial" panose="020B0604020202020204" pitchFamily="34" charset="0"/>
                <a:cs typeface="Arial" panose="020B0604020202020204" pitchFamily="34" charset="0"/>
              </a:rPr>
              <a:t> del percorso didattico da vincoli di presenza fisica o di orario specifico;</a:t>
            </a:r>
          </a:p>
          <a:p>
            <a:pPr lvl="1" algn="just"/>
            <a:r>
              <a:rPr lang="it-IT" sz="1800" b="1" dirty="0">
                <a:solidFill>
                  <a:srgbClr val="0033CC"/>
                </a:solidFill>
                <a:latin typeface="Arial" panose="020B0604020202020204" pitchFamily="34" charset="0"/>
                <a:cs typeface="Arial" panose="020B0604020202020204" pitchFamily="34" charset="0"/>
              </a:rPr>
              <a:t>monitoraggio</a:t>
            </a:r>
            <a:r>
              <a:rPr lang="it-IT" sz="1800" dirty="0">
                <a:latin typeface="Arial" panose="020B0604020202020204" pitchFamily="34" charset="0"/>
                <a:cs typeface="Arial" panose="020B0604020202020204" pitchFamily="34" charset="0"/>
              </a:rPr>
              <a:t> continuo del livello di apprendimento, sia attraverso il tracciamento del percorso che attraverso frequenti momenti di valutazione e </a:t>
            </a:r>
            <a:r>
              <a:rPr lang="it-IT" sz="1800" dirty="0" smtClean="0">
                <a:latin typeface="Arial" panose="020B0604020202020204" pitchFamily="34" charset="0"/>
                <a:cs typeface="Arial" panose="020B0604020202020204" pitchFamily="34" charset="0"/>
              </a:rPr>
              <a:t>autovalutazione</a:t>
            </a:r>
            <a:endParaRPr lang="it-IT" sz="1800" dirty="0">
              <a:latin typeface="Arial" panose="020B0604020202020204" pitchFamily="34" charset="0"/>
              <a:cs typeface="Arial" panose="020B0604020202020204" pitchFamily="34" charset="0"/>
            </a:endParaRPr>
          </a:p>
        </p:txBody>
      </p:sp>
      <p:pic>
        <p:nvPicPr>
          <p:cNvPr id="6" name="Immagine 5" descr="network-icon.png"/>
          <p:cNvPicPr>
            <a:picLocks noChangeAspect="1"/>
          </p:cNvPicPr>
          <p:nvPr/>
        </p:nvPicPr>
        <p:blipFill>
          <a:blip r:embed="rId3" cstate="print"/>
          <a:stretch>
            <a:fillRect/>
          </a:stretch>
        </p:blipFill>
        <p:spPr>
          <a:xfrm>
            <a:off x="6917779" y="2075334"/>
            <a:ext cx="914400" cy="914400"/>
          </a:xfrm>
          <a:prstGeom prst="rect">
            <a:avLst/>
          </a:prstGeom>
        </p:spPr>
      </p:pic>
      <p:pic>
        <p:nvPicPr>
          <p:cNvPr id="7" name="Immagine 6" descr="Apps-preferences-system-time-icon.png"/>
          <p:cNvPicPr>
            <a:picLocks noChangeAspect="1"/>
          </p:cNvPicPr>
          <p:nvPr/>
        </p:nvPicPr>
        <p:blipFill>
          <a:blip r:embed="rId4" cstate="print"/>
          <a:stretch>
            <a:fillRect/>
          </a:stretch>
        </p:blipFill>
        <p:spPr>
          <a:xfrm>
            <a:off x="6995120" y="3234040"/>
            <a:ext cx="837059" cy="837059"/>
          </a:xfrm>
          <a:prstGeom prst="rect">
            <a:avLst/>
          </a:prstGeom>
        </p:spPr>
      </p:pic>
      <p:pic>
        <p:nvPicPr>
          <p:cNvPr id="8" name="Immagine 7" descr="custom-reports-icon.png"/>
          <p:cNvPicPr>
            <a:picLocks noChangeAspect="1"/>
          </p:cNvPicPr>
          <p:nvPr/>
        </p:nvPicPr>
        <p:blipFill>
          <a:blip r:embed="rId5" cstate="print"/>
          <a:stretch>
            <a:fillRect/>
          </a:stretch>
        </p:blipFill>
        <p:spPr>
          <a:xfrm>
            <a:off x="6917779" y="4299220"/>
            <a:ext cx="1219200" cy="1219200"/>
          </a:xfrm>
          <a:prstGeom prst="rect">
            <a:avLst/>
          </a:prstGeom>
        </p:spPr>
      </p:pic>
    </p:spTree>
    <p:extLst>
      <p:ext uri="{BB962C8B-B14F-4D97-AF65-F5344CB8AC3E}">
        <p14:creationId xmlns:p14="http://schemas.microsoft.com/office/powerpoint/2010/main" val="2136125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dell’e-learning</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b="1" dirty="0" smtClean="0">
                <a:solidFill>
                  <a:srgbClr val="0033CC"/>
                </a:solidFill>
                <a:latin typeface="Arial" panose="020B0604020202020204" pitchFamily="34" charset="0"/>
                <a:cs typeface="Arial" panose="020B0604020202020204" pitchFamily="34" charset="0"/>
              </a:rPr>
              <a:t>multimedialità</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(effettiva integrazione tra diversi </a:t>
            </a:r>
            <a:r>
              <a:rPr lang="it-IT" sz="1800" dirty="0" smtClean="0">
                <a:latin typeface="Arial" panose="020B0604020202020204" pitchFamily="34" charset="0"/>
                <a:cs typeface="Arial" panose="020B0604020202020204" pitchFamily="34" charset="0"/>
              </a:rPr>
              <a:t>media per </a:t>
            </a:r>
            <a:r>
              <a:rPr lang="it-IT" sz="1800" dirty="0">
                <a:latin typeface="Arial" panose="020B0604020202020204" pitchFamily="34" charset="0"/>
                <a:cs typeface="Arial" panose="020B0604020202020204" pitchFamily="34" charset="0"/>
              </a:rPr>
              <a:t>favorire una migliore comprensione dei contenuti</a:t>
            </a:r>
            <a:r>
              <a:rPr lang="it-IT" sz="1800" dirty="0" smtClean="0">
                <a:latin typeface="Arial" panose="020B0604020202020204" pitchFamily="34" charset="0"/>
                <a:cs typeface="Arial" panose="020B0604020202020204" pitchFamily="34" charset="0"/>
              </a:rPr>
              <a:t>);</a:t>
            </a:r>
          </a:p>
          <a:p>
            <a:pPr algn="just"/>
            <a:r>
              <a:rPr lang="it-IT" sz="1800" b="1" dirty="0" smtClean="0">
                <a:solidFill>
                  <a:srgbClr val="0033CC"/>
                </a:solidFill>
                <a:latin typeface="Arial" panose="020B0604020202020204" pitchFamily="34" charset="0"/>
                <a:cs typeface="Arial" panose="020B0604020202020204" pitchFamily="34" charset="0"/>
              </a:rPr>
              <a:t>interattività</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con i materiali (per favorire percorsi di studio personalizzati e di </a:t>
            </a:r>
            <a:r>
              <a:rPr lang="it-IT" sz="1800" dirty="0" smtClean="0">
                <a:latin typeface="Arial" panose="020B0604020202020204" pitchFamily="34" charset="0"/>
                <a:cs typeface="Arial" panose="020B0604020202020204" pitchFamily="34" charset="0"/>
              </a:rPr>
              <a:t>ottimizzare l'apprendimento);</a:t>
            </a:r>
          </a:p>
          <a:p>
            <a:pPr algn="just"/>
            <a:r>
              <a:rPr lang="it-IT" sz="1800" b="1" dirty="0" smtClean="0">
                <a:solidFill>
                  <a:srgbClr val="0033CC"/>
                </a:solidFill>
                <a:latin typeface="Arial" panose="020B0604020202020204" pitchFamily="34" charset="0"/>
                <a:cs typeface="Arial" panose="020B0604020202020204" pitchFamily="34" charset="0"/>
              </a:rPr>
              <a:t>interazione</a:t>
            </a:r>
            <a:r>
              <a:rPr lang="it-IT" sz="1800" b="1" dirty="0" smtClean="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con </a:t>
            </a:r>
            <a:r>
              <a:rPr lang="it-IT" sz="1800" dirty="0">
                <a:latin typeface="Arial" panose="020B0604020202020204" pitchFamily="34" charset="0"/>
                <a:cs typeface="Arial" panose="020B0604020202020204" pitchFamily="34" charset="0"/>
              </a:rPr>
              <a:t>i docenti/tutor e con gli altri studenti - per favorire, tramite le tecnologie di comunicazione in rete, la creazione di contesti collettivi di </a:t>
            </a:r>
            <a:r>
              <a:rPr lang="it-IT" sz="1800" dirty="0" smtClean="0">
                <a:latin typeface="Arial" panose="020B0604020202020204" pitchFamily="34" charset="0"/>
                <a:cs typeface="Arial" panose="020B0604020202020204" pitchFamily="34" charset="0"/>
              </a:rPr>
              <a:t>apprendimento.</a:t>
            </a:r>
            <a:endParaRPr lang="it-IT" sz="1800" dirty="0">
              <a:latin typeface="Arial" panose="020B0604020202020204" pitchFamily="34" charset="0"/>
              <a:cs typeface="Arial" panose="020B0604020202020204" pitchFamily="34" charset="0"/>
            </a:endParaRPr>
          </a:p>
          <a:p>
            <a:pPr lvl="1" algn="just"/>
            <a:endParaRPr lang="it-IT" sz="1800" dirty="0">
              <a:latin typeface="Arial" panose="020B0604020202020204" pitchFamily="34" charset="0"/>
              <a:cs typeface="Arial" panose="020B0604020202020204" pitchFamily="34" charset="0"/>
            </a:endParaRPr>
          </a:p>
        </p:txBody>
      </p:sp>
      <p:grpSp>
        <p:nvGrpSpPr>
          <p:cNvPr id="9" name="Gruppo 8"/>
          <p:cNvGrpSpPr/>
          <p:nvPr/>
        </p:nvGrpSpPr>
        <p:grpSpPr>
          <a:xfrm>
            <a:off x="6810376" y="1877853"/>
            <a:ext cx="1651248" cy="2011288"/>
            <a:chOff x="7020272" y="1196752"/>
            <a:chExt cx="1651248" cy="2011288"/>
          </a:xfrm>
        </p:grpSpPr>
        <p:pic>
          <p:nvPicPr>
            <p:cNvPr id="10" name="Immagine 9" descr="illustrator-old-school-icon.png"/>
            <p:cNvPicPr>
              <a:picLocks noChangeAspect="1"/>
            </p:cNvPicPr>
            <p:nvPr/>
          </p:nvPicPr>
          <p:blipFill>
            <a:blip r:embed="rId3" cstate="print"/>
            <a:stretch>
              <a:fillRect/>
            </a:stretch>
          </p:blipFill>
          <p:spPr>
            <a:xfrm>
              <a:off x="7452320" y="1988840"/>
              <a:ext cx="1219200" cy="1219200"/>
            </a:xfrm>
            <a:prstGeom prst="rect">
              <a:avLst/>
            </a:prstGeom>
          </p:spPr>
        </p:pic>
        <p:pic>
          <p:nvPicPr>
            <p:cNvPr id="11" name="Immagine 10" descr="Categories-multimedia-icon.png"/>
            <p:cNvPicPr>
              <a:picLocks noChangeAspect="1"/>
            </p:cNvPicPr>
            <p:nvPr/>
          </p:nvPicPr>
          <p:blipFill>
            <a:blip r:embed="rId4" cstate="print"/>
            <a:stretch>
              <a:fillRect/>
            </a:stretch>
          </p:blipFill>
          <p:spPr>
            <a:xfrm>
              <a:off x="7020272" y="1196752"/>
              <a:ext cx="1219200" cy="1219200"/>
            </a:xfrm>
            <a:prstGeom prst="rect">
              <a:avLst/>
            </a:prstGeom>
          </p:spPr>
        </p:pic>
      </p:grpSp>
    </p:spTree>
    <p:extLst>
      <p:ext uri="{BB962C8B-B14F-4D97-AF65-F5344CB8AC3E}">
        <p14:creationId xmlns:p14="http://schemas.microsoft.com/office/powerpoint/2010/main" val="320163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Piattaforma </a:t>
            </a:r>
            <a:r>
              <a:rPr lang="it-IT" sz="3600" b="1" dirty="0" smtClean="0">
                <a:solidFill>
                  <a:srgbClr val="FF0000"/>
                </a:solidFill>
                <a:latin typeface="Arial" panose="020B0604020202020204" pitchFamily="34" charset="0"/>
                <a:cs typeface="Arial" panose="020B0604020202020204" pitchFamily="34" charset="0"/>
              </a:rPr>
              <a:t>per la FAD</a:t>
            </a:r>
            <a:endParaRPr lang="it-IT"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dirty="0" smtClean="0">
                <a:latin typeface="Arial" panose="020B0604020202020204" pitchFamily="34" charset="0"/>
                <a:cs typeface="Arial" panose="020B0604020202020204" pitchFamily="34" charset="0"/>
              </a:rPr>
              <a:t>È </a:t>
            </a:r>
            <a:r>
              <a:rPr lang="it-IT" sz="1800" dirty="0">
                <a:latin typeface="Arial" panose="020B0604020202020204" pitchFamily="34" charset="0"/>
                <a:cs typeface="Arial" panose="020B0604020202020204" pitchFamily="34" charset="0"/>
              </a:rPr>
              <a:t>uno </a:t>
            </a:r>
            <a:r>
              <a:rPr lang="it-IT" sz="1800" b="1" dirty="0">
                <a:solidFill>
                  <a:srgbClr val="0033CC"/>
                </a:solidFill>
                <a:latin typeface="Arial" panose="020B0604020202020204" pitchFamily="34" charset="0"/>
                <a:cs typeface="Arial" panose="020B0604020202020204" pitchFamily="34" charset="0"/>
              </a:rPr>
              <a:t>strumento</a:t>
            </a:r>
            <a:r>
              <a:rPr lang="it-IT" sz="1800" dirty="0">
                <a:latin typeface="Arial" panose="020B0604020202020204" pitchFamily="34" charset="0"/>
                <a:cs typeface="Arial" panose="020B0604020202020204" pitchFamily="34" charset="0"/>
              </a:rPr>
              <a:t> tecnologico a supporto della formazione a </a:t>
            </a:r>
            <a:r>
              <a:rPr lang="it-IT" sz="1800" dirty="0" smtClean="0">
                <a:latin typeface="Arial" panose="020B0604020202020204" pitchFamily="34" charset="0"/>
                <a:cs typeface="Arial" panose="020B0604020202020204" pitchFamily="34" charset="0"/>
              </a:rPr>
              <a:t>distanza per </a:t>
            </a:r>
            <a:r>
              <a:rPr lang="it-IT" sz="1800" dirty="0">
                <a:latin typeface="Arial" panose="020B0604020202020204" pitchFamily="34" charset="0"/>
                <a:cs typeface="Arial" panose="020B0604020202020204" pitchFamily="34" charset="0"/>
              </a:rPr>
              <a:t>l’erogazione di contenuti didattici e la gestione di corsi on-line</a:t>
            </a:r>
            <a:r>
              <a:rPr lang="it-IT" sz="1800" dirty="0" smtClean="0">
                <a:latin typeface="Arial" panose="020B0604020202020204" pitchFamily="34" charset="0"/>
                <a:cs typeface="Arial" panose="020B0604020202020204" pitchFamily="34" charset="0"/>
              </a:rPr>
              <a:t>.</a:t>
            </a:r>
          </a:p>
          <a:p>
            <a:pPr algn="just"/>
            <a:r>
              <a:rPr lang="it-IT" sz="1800" dirty="0">
                <a:latin typeface="Arial" panose="020B0604020202020204" pitchFamily="34" charset="0"/>
                <a:cs typeface="Arial" panose="020B0604020202020204" pitchFamily="34" charset="0"/>
              </a:rPr>
              <a:t>Consente la </a:t>
            </a:r>
            <a:r>
              <a:rPr lang="it-IT" sz="1800" b="1" dirty="0">
                <a:solidFill>
                  <a:srgbClr val="0033CC"/>
                </a:solidFill>
                <a:latin typeface="Arial" panose="020B0604020202020204" pitchFamily="34" charset="0"/>
                <a:cs typeface="Arial" panose="020B0604020202020204" pitchFamily="34" charset="0"/>
              </a:rPr>
              <a:t>gestione</a:t>
            </a:r>
            <a:r>
              <a:rPr lang="it-IT" sz="1800" dirty="0">
                <a:latin typeface="Arial" panose="020B0604020202020204" pitchFamily="34" charset="0"/>
                <a:cs typeface="Arial" panose="020B0604020202020204" pitchFamily="34" charset="0"/>
              </a:rPr>
              <a:t> dell’intero processo di formazione:</a:t>
            </a:r>
          </a:p>
          <a:p>
            <a:pPr lvl="1" algn="just"/>
            <a:r>
              <a:rPr lang="it-IT" sz="1800" b="1" dirty="0" smtClean="0">
                <a:solidFill>
                  <a:srgbClr val="0033CC"/>
                </a:solidFill>
                <a:latin typeface="Arial" panose="020B0604020202020204" pitchFamily="34" charset="0"/>
                <a:cs typeface="Arial" panose="020B0604020202020204" pitchFamily="34" charset="0"/>
              </a:rPr>
              <a:t>creazione</a:t>
            </a:r>
            <a:r>
              <a:rPr lang="it-IT" sz="1800" dirty="0" smtClean="0">
                <a:latin typeface="Arial" panose="020B0604020202020204" pitchFamily="34" charset="0"/>
                <a:cs typeface="Arial" panose="020B0604020202020204" pitchFamily="34" charset="0"/>
              </a:rPr>
              <a:t> dei </a:t>
            </a:r>
            <a:r>
              <a:rPr lang="it-IT" sz="1800" dirty="0">
                <a:latin typeface="Arial" panose="020B0604020202020204" pitchFamily="34" charset="0"/>
                <a:cs typeface="Arial" panose="020B0604020202020204" pitchFamily="34" charset="0"/>
              </a:rPr>
              <a:t>contenuti, erogazione e fruizione</a:t>
            </a:r>
            <a:r>
              <a:rPr lang="it-IT" sz="1800" dirty="0" smtClean="0">
                <a:latin typeface="Arial" panose="020B0604020202020204" pitchFamily="34" charset="0"/>
                <a:cs typeface="Arial" panose="020B0604020202020204" pitchFamily="34" charset="0"/>
              </a:rPr>
              <a:t>;</a:t>
            </a:r>
          </a:p>
          <a:p>
            <a:pPr lvl="1" algn="just"/>
            <a:r>
              <a:rPr lang="it-IT" sz="1800" b="1" dirty="0" smtClean="0">
                <a:solidFill>
                  <a:srgbClr val="0033CC"/>
                </a:solidFill>
                <a:latin typeface="Arial" panose="020B0604020202020204" pitchFamily="34" charset="0"/>
                <a:cs typeface="Arial" panose="020B0604020202020204" pitchFamily="34" charset="0"/>
              </a:rPr>
              <a:t>monitoraggio</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e </a:t>
            </a:r>
            <a:r>
              <a:rPr lang="it-IT" sz="1800" b="1" dirty="0">
                <a:solidFill>
                  <a:srgbClr val="0033CC"/>
                </a:solidFill>
                <a:latin typeface="Arial" panose="020B0604020202020204" pitchFamily="34" charset="0"/>
                <a:cs typeface="Arial" panose="020B0604020202020204" pitchFamily="34" charset="0"/>
              </a:rPr>
              <a:t>valutazione</a:t>
            </a:r>
            <a:r>
              <a:rPr lang="it-IT" sz="1800" dirty="0">
                <a:latin typeface="Arial" panose="020B0604020202020204" pitchFamily="34" charset="0"/>
                <a:cs typeface="Arial" panose="020B0604020202020204" pitchFamily="34" charset="0"/>
              </a:rPr>
              <a:t> delle competenze/conoscenze acquisite dal corsista (</a:t>
            </a:r>
            <a:r>
              <a:rPr lang="it-IT" sz="1800" dirty="0" err="1">
                <a:latin typeface="Arial" panose="020B0604020202020204" pitchFamily="34" charset="0"/>
                <a:cs typeface="Arial" panose="020B0604020202020204" pitchFamily="34" charset="0"/>
              </a:rPr>
              <a:t>assesment</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7" name="Immagine 6" descr="content-icon.png"/>
          <p:cNvPicPr>
            <a:picLocks noChangeAspect="1"/>
          </p:cNvPicPr>
          <p:nvPr/>
        </p:nvPicPr>
        <p:blipFill>
          <a:blip r:embed="rId3" cstate="print"/>
          <a:srcRect/>
          <a:stretch>
            <a:fillRect/>
          </a:stretch>
        </p:blipFill>
        <p:spPr bwMode="auto">
          <a:xfrm>
            <a:off x="2555875" y="4170363"/>
            <a:ext cx="1219200" cy="1219200"/>
          </a:xfrm>
          <a:prstGeom prst="rect">
            <a:avLst/>
          </a:prstGeom>
          <a:noFill/>
          <a:ln w="9525">
            <a:noFill/>
            <a:miter lim="800000"/>
            <a:headEnd/>
            <a:tailEnd/>
          </a:ln>
        </p:spPr>
      </p:pic>
      <p:pic>
        <p:nvPicPr>
          <p:cNvPr id="8" name="Immagine 7" descr="distributor-report-icon.png"/>
          <p:cNvPicPr>
            <a:picLocks noChangeAspect="1"/>
          </p:cNvPicPr>
          <p:nvPr/>
        </p:nvPicPr>
        <p:blipFill>
          <a:blip r:embed="rId4" cstate="print"/>
          <a:srcRect/>
          <a:stretch>
            <a:fillRect/>
          </a:stretch>
        </p:blipFill>
        <p:spPr bwMode="auto">
          <a:xfrm>
            <a:off x="4211638" y="4170363"/>
            <a:ext cx="1219200" cy="1219200"/>
          </a:xfrm>
          <a:prstGeom prst="rect">
            <a:avLst/>
          </a:prstGeom>
          <a:noFill/>
          <a:ln w="9525">
            <a:noFill/>
            <a:miter lim="800000"/>
            <a:headEnd/>
            <a:tailEnd/>
          </a:ln>
        </p:spPr>
      </p:pic>
      <p:pic>
        <p:nvPicPr>
          <p:cNvPr id="12" name="Immagine 11" descr="Apps-kformula-icon.png"/>
          <p:cNvPicPr>
            <a:picLocks noChangeAspect="1"/>
          </p:cNvPicPr>
          <p:nvPr/>
        </p:nvPicPr>
        <p:blipFill>
          <a:blip r:embed="rId5" cstate="print"/>
          <a:stretch>
            <a:fillRect/>
          </a:stretch>
        </p:blipFill>
        <p:spPr>
          <a:xfrm>
            <a:off x="7046588" y="1941872"/>
            <a:ext cx="1404000" cy="1404000"/>
          </a:xfrm>
          <a:prstGeom prst="rect">
            <a:avLst/>
          </a:prstGeom>
        </p:spPr>
      </p:pic>
    </p:spTree>
    <p:extLst>
      <p:ext uri="{BB962C8B-B14F-4D97-AF65-F5344CB8AC3E}">
        <p14:creationId xmlns:p14="http://schemas.microsoft.com/office/powerpoint/2010/main" val="38114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2757</Words>
  <Application>Microsoft Office PowerPoint</Application>
  <PresentationFormat>Presentazione su schermo (4:3)</PresentationFormat>
  <Paragraphs>218</Paragraphs>
  <Slides>39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vt:lpstr>
      <vt:lpstr>Calibri</vt:lpstr>
      <vt:lpstr>Calibri Light</vt:lpstr>
      <vt:lpstr>Tema di Office</vt:lpstr>
      <vt:lpstr>Presentazione standard di PowerPoint</vt:lpstr>
      <vt:lpstr>Agenda</vt:lpstr>
      <vt:lpstr>Formazione a distanza</vt:lpstr>
      <vt:lpstr>Prima generazione di FAD</vt:lpstr>
      <vt:lpstr>Seconda generazione di FAD</vt:lpstr>
      <vt:lpstr>Terza generazione di FAD</vt:lpstr>
      <vt:lpstr>Principi dell’e-learning</vt:lpstr>
      <vt:lpstr>Principi dell’e-learning</vt:lpstr>
      <vt:lpstr>Piattaforma per la FAD</vt:lpstr>
      <vt:lpstr>FAD sincrona e asincrona</vt:lpstr>
      <vt:lpstr>FAD sincrona e asincrona</vt:lpstr>
      <vt:lpstr>Organizzazione dei percorsi di fruizione</vt:lpstr>
      <vt:lpstr>Organizzazione dei percorsi di fruizione</vt:lpstr>
      <vt:lpstr>Organizzazione dei percorsi di fruizione</vt:lpstr>
      <vt:lpstr>Organizzazione dei percorsi di fruizione</vt:lpstr>
      <vt:lpstr>Fasi della progettazione di un corso FAD</vt:lpstr>
      <vt:lpstr>Tempi e soglia di attenzione</vt:lpstr>
      <vt:lpstr>La scelta dei contenuti</vt:lpstr>
      <vt:lpstr>La scelta dei contenuti</vt:lpstr>
      <vt:lpstr>La scelta dei contenuti</vt:lpstr>
      <vt:lpstr>Tipologia di contenuti</vt:lpstr>
      <vt:lpstr>Tipologia di contenuti</vt:lpstr>
      <vt:lpstr>Utilizzo di tecniche laboratoriali</vt:lpstr>
      <vt:lpstr>Utilizzo di tecniche laboratoriali</vt:lpstr>
      <vt:lpstr>Digital Storytelling - Esempi</vt:lpstr>
      <vt:lpstr>Strumenti per tecniche laboratoriali</vt:lpstr>
      <vt:lpstr>Strumenti per tecniche laboratoriali</vt:lpstr>
      <vt:lpstr>Strumenti per tecniche laboratoriali</vt:lpstr>
      <vt:lpstr>Ruoli di un processo e-learning</vt:lpstr>
      <vt:lpstr>Ruoli di un processo e-learning</vt:lpstr>
      <vt:lpstr>Il ruolo del docente</vt:lpstr>
      <vt:lpstr>Ruoli di un processo e-learning</vt:lpstr>
      <vt:lpstr>Panoramica delle piattaforme FAD</vt:lpstr>
      <vt:lpstr>Panoramica delle piattaforme FAD</vt:lpstr>
      <vt:lpstr>Panoramica delle piattaforme FAD</vt:lpstr>
      <vt:lpstr>Panoramica delle piattaforme FAD</vt:lpstr>
      <vt:lpstr>Panoramica delle piattaforme FAD</vt:lpstr>
      <vt:lpstr>Panoramica delle piattaforme FAD</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CA</cp:lastModifiedBy>
  <cp:revision>268</cp:revision>
  <dcterms:created xsi:type="dcterms:W3CDTF">2019-07-29T09:27:18Z</dcterms:created>
  <dcterms:modified xsi:type="dcterms:W3CDTF">2021-06-18T14:09:35Z</dcterms:modified>
</cp:coreProperties>
</file>