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84" r:id="rId4"/>
    <p:sldId id="259" r:id="rId5"/>
    <p:sldId id="260" r:id="rId6"/>
    <p:sldId id="262" r:id="rId7"/>
    <p:sldId id="311" r:id="rId8"/>
    <p:sldId id="263" r:id="rId9"/>
    <p:sldId id="309" r:id="rId10"/>
    <p:sldId id="266" r:id="rId11"/>
    <p:sldId id="275" r:id="rId12"/>
    <p:sldId id="282" r:id="rId13"/>
    <p:sldId id="272" r:id="rId14"/>
    <p:sldId id="269" r:id="rId15"/>
    <p:sldId id="274" r:id="rId16"/>
    <p:sldId id="267" r:id="rId17"/>
    <p:sldId id="276" r:id="rId18"/>
    <p:sldId id="278" r:id="rId19"/>
    <p:sldId id="283" r:id="rId20"/>
    <p:sldId id="279" r:id="rId21"/>
    <p:sldId id="288" r:id="rId22"/>
    <p:sldId id="289" r:id="rId23"/>
    <p:sldId id="310" r:id="rId24"/>
    <p:sldId id="291" r:id="rId25"/>
    <p:sldId id="292" r:id="rId26"/>
    <p:sldId id="308" r:id="rId27"/>
    <p:sldId id="307" r:id="rId28"/>
    <p:sldId id="294" r:id="rId29"/>
    <p:sldId id="295" r:id="rId30"/>
    <p:sldId id="297" r:id="rId31"/>
    <p:sldId id="296" r:id="rId32"/>
    <p:sldId id="298" r:id="rId33"/>
    <p:sldId id="300" r:id="rId34"/>
    <p:sldId id="299" r:id="rId35"/>
    <p:sldId id="302" r:id="rId36"/>
    <p:sldId id="303" r:id="rId37"/>
    <p:sldId id="304" r:id="rId38"/>
    <p:sldId id="305" r:id="rId39"/>
    <p:sldId id="306" r:id="rId40"/>
    <p:sldId id="258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74"/>
  </p:normalViewPr>
  <p:slideViewPr>
    <p:cSldViewPr snapToGrid="0" snapToObjects="1">
      <p:cViewPr varScale="1">
        <p:scale>
          <a:sx n="115" d="100"/>
          <a:sy n="115" d="100"/>
        </p:scale>
        <p:origin x="14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101-FB2D-9A4B-89C0-54FF7758AA71}" type="datetimeFigureOut">
              <a:rPr lang="it-IT" smtClean="0"/>
              <a:t>22/05/2021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49C1-D0FF-7844-A0CC-70D5C0EDC5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771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101-FB2D-9A4B-89C0-54FF7758AA71}" type="datetimeFigureOut">
              <a:rPr lang="it-IT" smtClean="0"/>
              <a:t>22/05/2021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49C1-D0FF-7844-A0CC-70D5C0EDC5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000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101-FB2D-9A4B-89C0-54FF7758AA71}" type="datetimeFigureOut">
              <a:rPr lang="it-IT" smtClean="0"/>
              <a:t>22/05/2021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49C1-D0FF-7844-A0CC-70D5C0EDC5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975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101-FB2D-9A4B-89C0-54FF7758AA71}" type="datetimeFigureOut">
              <a:rPr lang="it-IT" smtClean="0"/>
              <a:t>22/05/2021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49C1-D0FF-7844-A0CC-70D5C0EDC5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24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101-FB2D-9A4B-89C0-54FF7758AA71}" type="datetimeFigureOut">
              <a:rPr lang="it-IT" smtClean="0"/>
              <a:t>22/05/2021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49C1-D0FF-7844-A0CC-70D5C0EDC5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054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101-FB2D-9A4B-89C0-54FF7758AA71}" type="datetimeFigureOut">
              <a:rPr lang="it-IT" smtClean="0"/>
              <a:t>22/05/2021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49C1-D0FF-7844-A0CC-70D5C0EDC5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71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101-FB2D-9A4B-89C0-54FF7758AA71}" type="datetimeFigureOut">
              <a:rPr lang="it-IT" smtClean="0"/>
              <a:t>22/05/2021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49C1-D0FF-7844-A0CC-70D5C0EDC5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47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101-FB2D-9A4B-89C0-54FF7758AA71}" type="datetimeFigureOut">
              <a:rPr lang="it-IT" smtClean="0"/>
              <a:t>22/05/2021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49C1-D0FF-7844-A0CC-70D5C0EDC5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336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101-FB2D-9A4B-89C0-54FF7758AA71}" type="datetimeFigureOut">
              <a:rPr lang="it-IT" smtClean="0"/>
              <a:t>22/05/2021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49C1-D0FF-7844-A0CC-70D5C0EDC5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2239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101-FB2D-9A4B-89C0-54FF7758AA71}" type="datetimeFigureOut">
              <a:rPr lang="it-IT" smtClean="0"/>
              <a:t>22/05/2021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49C1-D0FF-7844-A0CC-70D5C0EDC5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382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101-FB2D-9A4B-89C0-54FF7758AA71}" type="datetimeFigureOut">
              <a:rPr lang="it-IT" smtClean="0"/>
              <a:t>22/05/2021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49C1-D0FF-7844-A0CC-70D5C0EDC5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2867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A9101-FB2D-9A4B-89C0-54FF7758AA71}" type="datetimeFigureOut">
              <a:rPr lang="it-IT" smtClean="0"/>
              <a:t>22/05/2021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A49C1-D0FF-7844-A0CC-70D5C0EDC5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323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asocial.info/wp-content/uploads/2019/06/PA-SOCIAL_OSSERVATORIO_OPINIONE-PUBBLICA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4">
            <a:extLst>
              <a:ext uri="{FF2B5EF4-FFF2-40B4-BE49-F238E27FC236}">
                <a16:creationId xmlns:a16="http://schemas.microsoft.com/office/drawing/2014/main" id="{3EA6E184-2EE9-004A-A364-BF26FB564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3" y="5384249"/>
            <a:ext cx="66247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1200" dirty="0" smtClean="0">
                <a:solidFill>
                  <a:srgbClr val="E4E4E4"/>
                </a:solidFill>
                <a:latin typeface="Calibri" charset="0"/>
                <a:ea typeface="Calibri" charset="0"/>
                <a:cs typeface="Calibri" charset="0"/>
              </a:rPr>
              <a:t>Roma| Maggio 2021</a:t>
            </a:r>
            <a:endParaRPr lang="it-IT" altLang="it-IT" sz="1200" dirty="0">
              <a:solidFill>
                <a:srgbClr val="E4E4E4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ttangolo 2">
            <a:extLst>
              <a:ext uri="{FF2B5EF4-FFF2-40B4-BE49-F238E27FC236}">
                <a16:creationId xmlns:a16="http://schemas.microsoft.com/office/drawing/2014/main" id="{AA09E2AC-C536-E042-9D62-BADF9FBD8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3" y="1776112"/>
            <a:ext cx="726598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Social media marketing dei servizi alle </a:t>
            </a:r>
            <a:r>
              <a:rPr lang="it-IT" sz="36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famiglie</a:t>
            </a:r>
            <a:endParaRPr lang="it-IT" sz="36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it-IT" sz="28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it-IT" sz="1300" dirty="0" smtClean="0">
                <a:solidFill>
                  <a:srgbClr val="E4C964"/>
                </a:solidFill>
                <a:latin typeface="Calibri" charset="0"/>
                <a:ea typeface="Calibri" charset="0"/>
                <a:cs typeface="Calibri" charset="0"/>
              </a:rPr>
              <a:t>Carmine Abate</a:t>
            </a:r>
            <a:r>
              <a:rPr lang="it-IT" sz="1300" i="1" dirty="0">
                <a:solidFill>
                  <a:srgbClr val="E4C964"/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it-IT" sz="1300" i="1" dirty="0">
                <a:solidFill>
                  <a:srgbClr val="E4C964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it-IT" sz="1300" i="1" dirty="0" smtClean="0">
                <a:solidFill>
                  <a:srgbClr val="E4C964"/>
                </a:solidFill>
                <a:latin typeface="Calibri" charset="0"/>
                <a:ea typeface="Calibri" charset="0"/>
                <a:cs typeface="Calibri" charset="0"/>
              </a:rPr>
              <a:t>Formatore </a:t>
            </a:r>
            <a:r>
              <a:rPr lang="it-IT" sz="1300" i="1" dirty="0">
                <a:solidFill>
                  <a:srgbClr val="E4C964"/>
                </a:solidFill>
                <a:latin typeface="Calibri" charset="0"/>
                <a:ea typeface="Calibri" charset="0"/>
                <a:cs typeface="Calibri" charset="0"/>
              </a:rPr>
              <a:t>digitale </a:t>
            </a:r>
            <a:r>
              <a:rPr lang="it-IT" sz="1300" i="1" dirty="0" smtClean="0">
                <a:solidFill>
                  <a:srgbClr val="E4C964"/>
                </a:solidFill>
                <a:latin typeface="Calibri" charset="0"/>
                <a:ea typeface="Calibri" charset="0"/>
                <a:cs typeface="Calibri" charset="0"/>
              </a:rPr>
              <a:t>senior</a:t>
            </a:r>
            <a:endParaRPr lang="it-IT" sz="1300" i="1" dirty="0">
              <a:solidFill>
                <a:srgbClr val="E4C964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76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Comunicazione digitale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C9E7456-B5BC-1F40-A7CF-16741082E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831028"/>
            <a:ext cx="8820150" cy="36873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Quando parliamo di comunicazione digitale (o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), ci riferiamo alla pubblicazione di qualsiasi contenuto sul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web.</a:t>
            </a:r>
          </a:p>
          <a:p>
            <a:pPr marL="0" indent="0" algn="just">
              <a:buNone/>
            </a:pP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Nello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specifico parliamo quindi di: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contenuti </a:t>
            </a:r>
            <a:r>
              <a:rPr lang="it-IT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scritti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, come ad esempio i post sui social network, le email o gli articoli di un blog</a:t>
            </a:r>
          </a:p>
          <a:p>
            <a:pPr algn="just"/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contenuti </a:t>
            </a:r>
            <a:r>
              <a:rPr lang="it-IT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visivi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, come ad esempio i video pubblicato su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, le foto su Instagram e simili</a:t>
            </a:r>
          </a:p>
          <a:p>
            <a:pPr algn="just"/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contenuti </a:t>
            </a:r>
            <a:r>
              <a:rPr lang="it-IT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audio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, come ad esempio i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podcast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Tutte queste tipologie di contenuti pubblicati sui diversi canali di comunicazione tecnologici, sono per definizione dei contenuti digitali.</a:t>
            </a:r>
            <a:endParaRPr lang="it-IT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34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Comunicazione digitale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C9E7456-B5BC-1F40-A7CF-16741082E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831028"/>
            <a:ext cx="8820150" cy="36873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La natura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relazionale dei </a:t>
            </a:r>
            <a:r>
              <a:rPr lang="it-IT" sz="1800" i="1" dirty="0">
                <a:latin typeface="Arial" panose="020B0604020202020204" pitchFamily="34" charset="0"/>
                <a:cs typeface="Arial" panose="020B0604020202020204" pitchFamily="34" charset="0"/>
              </a:rPr>
              <a:t>social network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incide profondamente sulla struttura delle attività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 comunicazione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, sia per quanto riguarda la comunicazione istituzionale di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tipo tradizionale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(promozione di attività, campagne di comunicazione, azioni informative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 sia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per quel che concerne le relazioni con il pubblico (Ufficio Relazioni con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il Pubblico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e, in generale, altri canali di contatto con il cittadino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 algn="just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Nella </a:t>
            </a:r>
            <a:r>
              <a:rPr lang="it-IT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pianificazione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della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presenza sui </a:t>
            </a:r>
            <a:r>
              <a:rPr lang="it-IT" sz="1800" i="1" dirty="0">
                <a:latin typeface="Arial" panose="020B0604020202020204" pitchFamily="34" charset="0"/>
                <a:cs typeface="Arial" panose="020B0604020202020204" pitchFamily="34" charset="0"/>
              </a:rPr>
              <a:t>social media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non si può quindi prescindere: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dall’integrazione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di tale attività con il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piano di comunicazione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dell’Ente.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 necessità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di rendere omogenei messaggi e contenuti e, soprattutto,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l’esigenza di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integrare i processi della comunicazione tradizionale con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quelli dei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canali </a:t>
            </a:r>
            <a:r>
              <a:rPr lang="it-IT" sz="1800" i="1" dirty="0"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rendono le due attività fortemente complementari e sinergiche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un’attività di raccordo con i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Sistemi Informativi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e, più in generale,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 tutte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le funzioni collegate alla gestione e alimentazione del sito web o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dei siti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istituzionali.</a:t>
            </a:r>
          </a:p>
        </p:txBody>
      </p:sp>
    </p:spTree>
    <p:extLst>
      <p:ext uri="{BB962C8B-B14F-4D97-AF65-F5344CB8AC3E}">
        <p14:creationId xmlns:p14="http://schemas.microsoft.com/office/powerpoint/2010/main" val="135005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Piano di comunicazione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C9E7456-B5BC-1F40-A7CF-16741082E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831028"/>
            <a:ext cx="8820150" cy="36873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Per impostare un efficiente piano di comunicazione è necessario considerare queste variabili:</a:t>
            </a:r>
          </a:p>
          <a:p>
            <a:pPr algn="just"/>
            <a:r>
              <a:rPr lang="it-IT" sz="1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Contesto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 per rendere efficace il messaggio da comunicare è importante analizzare il contesto di riferimento (esterno e interno all’organizzazione) e le esperienze simili di successo (o di fallimento).</a:t>
            </a:r>
          </a:p>
          <a:p>
            <a:pPr algn="just"/>
            <a:r>
              <a:rPr lang="it-IT" sz="1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Obiettivi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 avere obiettivi chiari e ben definiti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permette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 valutare al meglio tutte le attività necessarie da mettere in campo per raggiungerli.</a:t>
            </a:r>
          </a:p>
          <a:p>
            <a:pPr algn="just"/>
            <a:r>
              <a:rPr lang="it-IT" sz="1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Destinatari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individuare 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chi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ci si sta rivolgendo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, a chi è indirizzato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il messaggio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. Una corretta analisi e segmentazione del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target permetterà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 scegliere i mezzi migliori per intercettarlo.</a:t>
            </a:r>
          </a:p>
          <a:p>
            <a:pPr algn="just"/>
            <a:r>
              <a:rPr lang="it-IT" sz="1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stabilire le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risorse economiche da destinare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alle attività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 promozione dei servizi.</a:t>
            </a:r>
          </a:p>
          <a:p>
            <a:pPr algn="just"/>
            <a:r>
              <a:rPr lang="it-IT" sz="1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Canali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 è fondamentale scegliere i mezzi e i canali di comunicazione in base al target e al tipo di messaggio da comunicare.</a:t>
            </a:r>
          </a:p>
          <a:p>
            <a:pPr algn="just"/>
            <a:r>
              <a:rPr lang="it-IT" sz="1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Contenuti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 è necessario definire il contenuto della comunicazione, lo stile e il tono da utilizzare.</a:t>
            </a:r>
          </a:p>
          <a:p>
            <a:pPr algn="just"/>
            <a:r>
              <a:rPr lang="it-IT" sz="1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Valutazione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 l’analisi e il monitoraggio sono fondamentali per valutare l’efficacia delle attività di comunicazione messe in campo e per poter capire cosa ha funzionato, cosa no e quali sono le aree di miglioramento per il futuro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17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Tipologie di contenuti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C9E7456-B5BC-1F40-A7CF-16741082E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831027"/>
            <a:ext cx="8820150" cy="3836347"/>
          </a:xfrm>
        </p:spPr>
        <p:txBody>
          <a:bodyPr>
            <a:noAutofit/>
          </a:bodyPr>
          <a:lstStyle/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quanto riguarda la PA, nella comunicazione pubblica non possono mancare innanzitutto i contenuti di tipo </a:t>
            </a:r>
            <a:r>
              <a:rPr lang="it-IT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informativo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, come ad esempio orari di apertura al pubblico, termini e scadenze per poter usufruire di certi servizi, aggiornamenti sullo svolgimento di particolari iniziative, cambiamenti più o meno temporanei che incidono sulla mobilità. Sono contenuti che i cittadini si aspettano – e pretendono – di trovare con facilità sulle pagine social della Pubblica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Amministrazione del caso.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Un altro genere di contenuti molto apprezzato dai cittadini è l’</a:t>
            </a:r>
            <a:r>
              <a:rPr lang="it-IT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it-IT" sz="1800" i="1" dirty="0">
                <a:latin typeface="Arial" panose="020B0604020202020204" pitchFamily="34" charset="0"/>
                <a:cs typeface="Arial" panose="020B0604020202020204" pitchFamily="34" charset="0"/>
              </a:rPr>
              <a:t>-to-</a:t>
            </a:r>
            <a:r>
              <a:rPr lang="it-IT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 o contenuti a scopo </a:t>
            </a:r>
            <a:r>
              <a:rPr lang="it-IT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educativo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, ovvero tutti quelli che spiegano come fare una determinata cosa o come è stata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fatta.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contenuti aumentano la </a:t>
            </a:r>
            <a:r>
              <a:rPr lang="it-IT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fiducia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verso la PA, che viene vista come trasparente e vicina ai cittadini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88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Comunicazione digitale: principi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C9E7456-B5BC-1F40-A7CF-16741082E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831028"/>
            <a:ext cx="8820150" cy="3687392"/>
          </a:xfrm>
        </p:spPr>
        <p:txBody>
          <a:bodyPr>
            <a:noAutofit/>
          </a:bodyPr>
          <a:lstStyle/>
          <a:p>
            <a:pPr algn="just"/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Utilità: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importa che il contenuto abbia rilevanza tale da trovare spazio anche sui media tradizionali, che operano la loro selezione informativa sulla base di spazi limitati (la foliazione, i minuti del radio- o telegiornale), del pubblico di riferimento e del conseguente taglio editoriale; importa invece che incida sul </a:t>
            </a:r>
            <a:r>
              <a:rPr lang="it-IT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quotidiano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degli utenti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Chiarezza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è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una virtù di qualunque forma di comunicazione; quando si informa per conto di un ente pubblico, è una </a:t>
            </a:r>
            <a:r>
              <a:rPr lang="it-IT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necessità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 un rapporto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dell’Ocse sull’alfabetizzazione degli adulti, una percentuale spaventosa di italiani possiede capacità appena elementari di comprensione e analisi delle informazioni; bisogna far leva su ogni strumento per non tagliarla fuori dalla vita sociale e democratica, e la multimedialità offerta dai media sociali può agevolare l’effettiva comprensione del contenuto, rendendolo allo stesso tempo più accessibile anche alle persone con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disabilità.</a:t>
            </a:r>
          </a:p>
        </p:txBody>
      </p:sp>
    </p:spTree>
    <p:extLst>
      <p:ext uri="{BB962C8B-B14F-4D97-AF65-F5344CB8AC3E}">
        <p14:creationId xmlns:p14="http://schemas.microsoft.com/office/powerpoint/2010/main" val="46293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Comunicazione digitale: principi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C9E7456-B5BC-1F40-A7CF-16741082E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754828"/>
            <a:ext cx="8820150" cy="3687392"/>
          </a:xfrm>
        </p:spPr>
        <p:txBody>
          <a:bodyPr>
            <a:noAutofit/>
          </a:bodyPr>
          <a:lstStyle/>
          <a:p>
            <a:pPr algn="just"/>
            <a:r>
              <a:rPr lang="it-IT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Accuratezza</a:t>
            </a:r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prima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di pubblicare un contenuto, è sempre bene controllare che tutto torni, dalle indicazioni degli orari e dei luoghi, fino ai link ai siti e alla spiegazione di procedure amministrative: superficialità o errori potrebbero avere delle conseguenze, da una semplice aspettativa disattesa a una multa, dalla perdita dell’opportunità di partecipare a un bando alla compromissione dell’esercizio di un diritto;</a:t>
            </a:r>
          </a:p>
          <a:p>
            <a:pPr algn="just"/>
            <a:r>
              <a:rPr lang="it-IT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Trasparenza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Anche in questo caso si intende come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rendicontabilità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, e si estende a tutte le informazioni che per legge devono essere a disposizione dei cittadini. Quasi sempre queste ultime si trovano sui siti di riferimento, nelle sezioni dedicate o negli albi pretori: il compito del social media manager pubblico spesso è aiutare gli utenti a trovarle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it-IT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Tempestività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. Che si tratti di affrontare un’emergenza o di rispondere a una richiesta urgente, il fattore temporale è critico: è opportuno che i social media manager siano in numero sufficiente, organizzati e collegati con il resto delle strutture di riferimento, in modo da essere sempre pronti a intervenire.</a:t>
            </a:r>
            <a:endParaRPr lang="it-IT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25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Piano editoriale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C9E7456-B5BC-1F40-A7CF-16741082E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831028"/>
            <a:ext cx="8820150" cy="36873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una strategia di partecipazione ai </a:t>
            </a:r>
            <a:r>
              <a:rPr lang="it-IT" sz="1800" i="1" dirty="0">
                <a:latin typeface="Arial" panose="020B0604020202020204" pitchFamily="34" charset="0"/>
                <a:cs typeface="Arial" panose="020B0604020202020204" pitchFamily="34" charset="0"/>
              </a:rPr>
              <a:t>social media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non si può contare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sul caso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o sull’ispirazione del momento. E’ necessaria una vera e propria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pianificazione editoriale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, nella quale a messaggi caldi, nati da esigenze estemporanee,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 affianchino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notizie e messaggi freddi, pensati per mantenere vivo e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attivo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canale di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comunicazione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piano editoriale (PED)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è un documento strategico e operativo che consente di organizzare i contenuti per i social media, ma anche per blog, magazine, testate editoriali e newsletter.</a:t>
            </a:r>
          </a:p>
          <a:p>
            <a:pPr marL="0" indent="0" algn="just">
              <a:buNone/>
            </a:pP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buona pratica è quella di stabilire appuntamenti quotidiani o settimanali fissi che diventino un punto di riferimento informativo per i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cittadini.</a:t>
            </a:r>
          </a:p>
        </p:txBody>
      </p:sp>
    </p:spTree>
    <p:extLst>
      <p:ext uri="{BB962C8B-B14F-4D97-AF65-F5344CB8AC3E}">
        <p14:creationId xmlns:p14="http://schemas.microsoft.com/office/powerpoint/2010/main" val="64770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Caratteristiche di un Piano editoriale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C9E7456-B5BC-1F40-A7CF-16741082E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831028"/>
            <a:ext cx="8820150" cy="3687392"/>
          </a:xfrm>
        </p:spPr>
        <p:txBody>
          <a:bodyPr>
            <a:noAutofit/>
          </a:bodyPr>
          <a:lstStyle/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Linee narrative: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Tipologia di contenuti: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Tono di voce (stile della comunicazione):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Calendarizzazione: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Ricorrenze specifiche</a:t>
            </a:r>
          </a:p>
        </p:txBody>
      </p:sp>
      <p:pic>
        <p:nvPicPr>
          <p:cNvPr id="1026" name="Picture 2" descr="Un esempio degli elementi di dettaglio del PED di AvantGr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6" y="1831028"/>
            <a:ext cx="3549651" cy="372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7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Marketing</a:t>
            </a:r>
            <a:endParaRPr lang="it-IT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C9E7456-B5BC-1F40-A7CF-16741082E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831028"/>
            <a:ext cx="6267450" cy="36873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Definizione: “la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pratica di promuovere prodotti e servizi utilizzando canali di distribuzione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digitale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, raggiungere un target di consumatori mirato, coinvolgendo e interagendo con i consumatori, e avere la capacità di produrre risultati misurabili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marL="0" indent="0">
              <a:buNone/>
            </a:pP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Concetti chiave:</a:t>
            </a:r>
          </a:p>
          <a:p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Il cittadino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target è quel cittadino potenzialmente interessato all’utilizzo di quel servizio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specifico.</a:t>
            </a:r>
          </a:p>
          <a:p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 esempio nel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caso di domanda per la mensa scolastica di una scuola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elementare il cittadino target è un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genitore che ha uno o più figli in età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scolastica.</a:t>
            </a:r>
          </a:p>
          <a:p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Relazionare marketing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, advertising e </a:t>
            </a:r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comunicazione al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cittadino target </a:t>
            </a:r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 riferimento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Acquisire clienti con il content marketing | Agenzia web  Napoli-realizzazione siti web-ecommerce-applicativi web personalizzati-web  marketing-social media-campagne seo-adwo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1831028"/>
            <a:ext cx="2530475" cy="1004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8155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Marketing</a:t>
            </a:r>
            <a:endParaRPr lang="it-IT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C9E7456-B5BC-1F40-A7CF-16741082E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831028"/>
            <a:ext cx="8820150" cy="36873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9C9E7456-B5BC-1F40-A7CF-16741082E5BD}"/>
              </a:ext>
            </a:extLst>
          </p:cNvPr>
          <p:cNvSpPr txBox="1">
            <a:spLocks/>
          </p:cNvSpPr>
          <p:nvPr/>
        </p:nvSpPr>
        <p:spPr>
          <a:xfrm>
            <a:off x="171450" y="1821503"/>
            <a:ext cx="8820150" cy="3687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Focalizzazione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tratta della scelta di una 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nicchia di mercato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 in cui vendere il proprio servizio o prodotto, cercando di essere il leader di quella nicchia o al massimo il co-leader. Nel pubblico non c’è un “mercato” di riferimento, ma utilizzeremo comunque il concetto di </a:t>
            </a:r>
            <a:r>
              <a:rPr lang="it-IT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focalizzazione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 nella fase di analisi dei servizi da erogare ai cittadini (servizi specifici per specifici cittadini-tipo) e soprattutto 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comunicazione specifica per target</a:t>
            </a:r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Posizionamento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nel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settore privato è molto legato alla focalizzazione, alla nicchia scelta. Si tratta di capire come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l’Ente è posizionato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nella testa del potenziale cliente, in modo da 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definire tutta la tua strategia di marketing (e comunicativa). 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Nel pubblico, il posizionamento ci servirà soprattutto nella tipologia di </a:t>
            </a:r>
            <a:r>
              <a:rPr lang="it-IT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</a:t>
            </a:r>
            <a:r>
              <a:rPr lang="it-IT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dell’ente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dove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sarà fondamentale “sovrascrivere” la percezione che il cittadino ha nella testa riguardo allo specifico ente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06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19780"/>
            <a:ext cx="8229600" cy="44459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C9E7456-B5BC-1F40-A7CF-16741082E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64379"/>
            <a:ext cx="8229600" cy="3687392"/>
          </a:xfrm>
        </p:spPr>
        <p:txBody>
          <a:bodyPr>
            <a:noAutofit/>
          </a:bodyPr>
          <a:lstStyle/>
          <a:p>
            <a:pPr lvl="0"/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Sviluppo del networking</a:t>
            </a:r>
          </a:p>
          <a:p>
            <a:pPr lvl="1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Introduzione e contesto;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Opportunità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 vantaggi per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la PA;</a:t>
            </a:r>
          </a:p>
          <a:p>
            <a:pPr lvl="0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Comunicazione digitale</a:t>
            </a:r>
          </a:p>
          <a:p>
            <a:pPr lvl="1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Tipologie di contenuti:</a:t>
            </a:r>
          </a:p>
          <a:p>
            <a:pPr lvl="1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principi della comunicazione istituzionale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social;</a:t>
            </a:r>
          </a:p>
          <a:p>
            <a:pPr lvl="0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</a:p>
          <a:p>
            <a:pPr lvl="1"/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Introduzione al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marketing e concetti chiave;</a:t>
            </a:r>
          </a:p>
          <a:p>
            <a:pPr lvl="0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Presentazione delle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principali piattaforme social (</a:t>
            </a:r>
            <a:r>
              <a:rPr lang="it-IT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 Instagram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Linkedin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62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Marketing - Strumenti</a:t>
            </a:r>
            <a:endParaRPr lang="it-IT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C9E7456-B5BC-1F40-A7CF-16741082E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831028"/>
            <a:ext cx="8820150" cy="3687392"/>
          </a:xfrm>
        </p:spPr>
        <p:txBody>
          <a:bodyPr>
            <a:noAutofit/>
          </a:bodyPr>
          <a:lstStyle/>
          <a:p>
            <a:r>
              <a:rPr lang="it-IT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 advertising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questo termine si indica l'utilizzo di banner pubblicitari e altri annunci grafici per commercializzare prodotti online in maniera efficace.</a:t>
            </a:r>
          </a:p>
          <a:p>
            <a:r>
              <a:rPr lang="it-IT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</a:t>
            </a:r>
            <a:r>
              <a:rPr lang="it-IT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Marketing: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 si basa sulla comunicazione con i clienti tramite l'uso di email accuratamente progettate.</a:t>
            </a:r>
          </a:p>
          <a:p>
            <a:r>
              <a:rPr lang="it-IT" sz="16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Referral</a:t>
            </a:r>
            <a:r>
              <a:rPr lang="it-IT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marketing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quel ramo del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marketing che utilizza i canali internet per incoraggiare i consumatori a consigliare prodotti specifici ai propri amici e familiari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attraverso una sorta di passaparola.</a:t>
            </a:r>
          </a:p>
          <a:p>
            <a:r>
              <a:rPr lang="it-IT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SEO </a:t>
            </a:r>
            <a:r>
              <a:rPr lang="it-IT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SEM: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Engine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Engine Marketing) attraverso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SeoZoom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Google Keyword Planner, ecc.</a:t>
            </a:r>
          </a:p>
          <a:p>
            <a:r>
              <a:rPr lang="it-IT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 </a:t>
            </a:r>
            <a:r>
              <a:rPr lang="it-IT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646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social media - Qualche statistica</a:t>
            </a:r>
            <a:endParaRPr lang="it-IT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05" y="1831027"/>
            <a:ext cx="7139591" cy="382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6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scegliere il social giusto</a:t>
            </a:r>
            <a:endParaRPr lang="it-IT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010275" y="3745581"/>
            <a:ext cx="2667000" cy="156966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è la piattaforma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 intrattenimento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video più</a:t>
            </a:r>
          </a:p>
          <a:p>
            <a:pPr algn="just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diffusa, l’utente fruisce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 contenuti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per svago,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 informarsi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per imparare,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 valutare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nuovi prodotti.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71475" y="2039149"/>
            <a:ext cx="2667000" cy="1077218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è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il social in cui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 crea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community, il regno</a:t>
            </a:r>
          </a:p>
          <a:p>
            <a:pPr algn="just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dell’interazione e dello</a:t>
            </a:r>
          </a:p>
          <a:p>
            <a:pPr algn="just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scambio con gli utenti.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019800" y="2037184"/>
            <a:ext cx="2667000" cy="156966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è un social</a:t>
            </a:r>
          </a:p>
          <a:p>
            <a:pPr algn="just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emozionale e di interessi,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genere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si utilizza per</a:t>
            </a:r>
          </a:p>
          <a:p>
            <a:pPr algn="just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espandere la propria</a:t>
            </a:r>
          </a:p>
          <a:p>
            <a:pPr algn="just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cerchia, per far conoscere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 propri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prodotti.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238500" y="2037184"/>
            <a:ext cx="2667000" cy="1354217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è utilizzato spesso</a:t>
            </a:r>
          </a:p>
          <a:p>
            <a:pPr algn="just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come voce ufficiale o</a:t>
            </a:r>
          </a:p>
          <a:p>
            <a:pPr algn="just"/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care, è il social</a:t>
            </a:r>
          </a:p>
          <a:p>
            <a:pPr algn="just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più veloce e focalizzato sul</a:t>
            </a:r>
          </a:p>
          <a:p>
            <a:pPr algn="just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presente.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238500" y="3755106"/>
            <a:ext cx="2667000" cy="156966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è il regno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del business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per eccellenza,</a:t>
            </a:r>
          </a:p>
          <a:p>
            <a:pPr algn="just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utilizzato per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recruiting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</a:p>
          <a:p>
            <a:pPr algn="just"/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scouting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di risorse ma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anche per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rafforzare la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reputazione del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brand.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33375" y="3776121"/>
            <a:ext cx="2667000" cy="156966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Whathsapp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è l’applicazione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di messaggistica gratuita più diffusa al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mondo utile per diffondere velocemente informazioni.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24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14507"/>
            <a:ext cx="8229600" cy="444598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endParaRPr lang="it-IT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442" y="1753800"/>
            <a:ext cx="7389117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6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endParaRPr lang="it-IT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C9E7456-B5BC-1F40-A7CF-16741082E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764353"/>
            <a:ext cx="6391275" cy="3687392"/>
          </a:xfrm>
        </p:spPr>
        <p:txBody>
          <a:bodyPr>
            <a:noAutofit/>
          </a:bodyPr>
          <a:lstStyle/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Il sito di </a:t>
            </a:r>
            <a:r>
              <a:rPr lang="it-IT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it-IT" sz="1800" i="1" dirty="0">
                <a:latin typeface="Arial" panose="020B0604020202020204" pitchFamily="34" charset="0"/>
                <a:cs typeface="Arial" panose="020B0604020202020204" pitchFamily="34" charset="0"/>
              </a:rPr>
              <a:t>networking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eccellenza.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Tipologie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di spazio diverse tra loro (profili,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pagine ufficiali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, pagine sociali, gruppi) e a ciascuna corrispondono caratteristiche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finalità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e pubblico di riferimento differenti. </a:t>
            </a:r>
            <a:endParaRPr lang="it-IT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Per un’Amministrazione che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intenda creare un proprio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presidio privilegiare la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pagina </a:t>
            </a:r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ufficiale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differenza dei profili, per i quali il numero massimo di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contatti è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5.000, le pagine possono avere un numero di connessioni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potenzialmente infinito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, sono visibili a chiunque su Internet, e prevedono modalità di relazione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 pubblicazione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più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formalizzate.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Ogni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pagina dev'essere collegata a un </a:t>
            </a:r>
            <a:r>
              <a:rPr lang="it-IT" sz="1800" i="1" dirty="0">
                <a:latin typeface="Arial" panose="020B0604020202020204" pitchFamily="34" charset="0"/>
                <a:cs typeface="Arial" panose="020B0604020202020204" pitchFamily="34" charset="0"/>
              </a:rPr>
              <a:t>account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individuale, il cui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titolare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funge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 amministratore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per la stessa</a:t>
            </a:r>
          </a:p>
        </p:txBody>
      </p:sp>
      <p:pic>
        <p:nvPicPr>
          <p:cNvPr id="1026" name="Picture 2" descr="Come cambiare il nome di una pagina su Facebook superiore i 200 fan - Foru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24" y="1882741"/>
            <a:ext cx="238447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06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endParaRPr lang="it-IT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C9E7456-B5BC-1F40-A7CF-16741082E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831028"/>
            <a:ext cx="8820150" cy="3687392"/>
          </a:xfrm>
        </p:spPr>
        <p:txBody>
          <a:bodyPr>
            <a:noAutofit/>
          </a:bodyPr>
          <a:lstStyle/>
          <a:p>
            <a:pPr algn="just"/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L’Ente che decida di utilizzare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come strumento di informazione e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comunicazione è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tenuto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a rispettare i termini di servizio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disponibili.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È necessario definire </a:t>
            </a:r>
            <a:r>
              <a:rPr lang="it-IT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 media policy </a:t>
            </a:r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che vada a specificare quali </a:t>
            </a:r>
            <a:r>
              <a:rPr lang="it-IT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account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personali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dei soggetti possono amministrare la pagina.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Definire anche una </a:t>
            </a:r>
            <a:r>
              <a:rPr lang="it-IT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social media policy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esterna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per specificare come deve avvenire l’interazione degli utenti:</a:t>
            </a:r>
          </a:p>
          <a:p>
            <a:pPr lvl="1" algn="just"/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tipo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di messaggi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accettati (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con la riserva di rimuovere </a:t>
            </a:r>
            <a:r>
              <a:rPr lang="it-IT" sz="1600" i="1" dirty="0">
                <a:latin typeface="Arial" panose="020B0604020202020204" pitchFamily="34" charset="0"/>
                <a:cs typeface="Arial" panose="020B0604020202020204" pitchFamily="34" charset="0"/>
              </a:rPr>
              <a:t>spam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i="1" dirty="0">
                <a:latin typeface="Arial" panose="020B0604020202020204" pitchFamily="34" charset="0"/>
                <a:cs typeface="Arial" panose="020B0604020202020204" pitchFamily="34" charset="0"/>
              </a:rPr>
              <a:t>off </a:t>
            </a:r>
            <a:r>
              <a:rPr lang="it-IT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commenti offensivi o inappropriati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lvl="1" algn="just"/>
            <a:r>
              <a:rPr lang="it-IT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privacy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degli utenti che, nel rapporto con l’Ente, potrebbero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divulgare informazioni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personali (per esempio il proprio stato di salute o i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procedimenti amministrativi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pendenti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lvl="1" algn="just"/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comportamenti tollerati e vietati.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Social Media Policy - Comune di Mezza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497" y="4657725"/>
            <a:ext cx="2471603" cy="96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1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Modalità di impiego</a:t>
            </a:r>
            <a:endParaRPr lang="it-IT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C9E7456-B5BC-1F40-A7CF-16741082E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831028"/>
            <a:ext cx="8820150" cy="3687392"/>
          </a:xfrm>
        </p:spPr>
        <p:txBody>
          <a:bodyPr>
            <a:noAutofit/>
          </a:bodyPr>
          <a:lstStyle/>
          <a:p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pubblicazione di informazioni di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pubblica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utilità;</a:t>
            </a:r>
          </a:p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segnalazione di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eventi;</a:t>
            </a:r>
          </a:p>
          <a:p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rilancio di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contenuti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generati da terzi;</a:t>
            </a:r>
          </a:p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socializzazione di materiali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multimediali;</a:t>
            </a:r>
          </a:p>
          <a:p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raccolta di contenuti generati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dai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cittadini;</a:t>
            </a:r>
          </a:p>
          <a:p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invitare gli utenti a esprimere commenti;</a:t>
            </a:r>
          </a:p>
          <a:p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stile comunicativo aperto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492" y="1831028"/>
            <a:ext cx="2238677" cy="342204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873" y="2998420"/>
            <a:ext cx="2490000" cy="2520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3380" y="4043479"/>
            <a:ext cx="3125619" cy="147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Pagine </a:t>
            </a:r>
            <a:r>
              <a:rPr lang="it-IT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it-IT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Centri </a:t>
            </a:r>
            <a:r>
              <a:rPr lang="it-IT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famiglie</a:t>
            </a:r>
            <a:endParaRPr lang="it-IT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C9E7456-B5BC-1F40-A7CF-16741082E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831028"/>
            <a:ext cx="8820150" cy="36873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Qualche esempio: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Centro per le famiglie Piacenza</a:t>
            </a:r>
          </a:p>
          <a:p>
            <a:pPr algn="just"/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Centro Famiglie Asp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Rubicone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Centro per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le Famiglie della Val D’Enza</a:t>
            </a:r>
          </a:p>
          <a:p>
            <a:pPr marL="0" indent="0" algn="just">
              <a:buNone/>
            </a:pPr>
            <a:endParaRPr lang="it-IT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17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44865"/>
            <a:ext cx="8229600" cy="444598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endParaRPr lang="it-IT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C9E7456-B5BC-1F40-A7CF-16741082E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" y="1745474"/>
            <a:ext cx="5419379" cy="3687392"/>
          </a:xfrm>
        </p:spPr>
        <p:txBody>
          <a:bodyPr>
            <a:noAutofit/>
          </a:bodyPr>
          <a:lstStyle/>
          <a:p>
            <a:pPr algn="just"/>
            <a:r>
              <a:rPr lang="it-IT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è ciò che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sta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succedendo e ciò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che le persone stanno dicendo in questo momento.</a:t>
            </a:r>
          </a:p>
          <a:p>
            <a:pPr algn="just"/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La caratteristica distintiva di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è la brevità.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Posso scrivere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messaggi testuali della lunghezza di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280 caratteri (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tweet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) in maniera analoga a quanto accade per gli SMS.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Distinzione tra </a:t>
            </a:r>
            <a:r>
              <a:rPr lang="it-IT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follower</a:t>
            </a:r>
            <a:r>
              <a:rPr lang="it-IT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follower</a:t>
            </a:r>
            <a:r>
              <a:rPr lang="it-IT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sono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le persone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che, trovando interesse nel profilo dell’utente XY, decidono di seguirlo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 di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vedersi quindi recapitati in bacheca tutti i testi da XY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pubblicati.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it-IT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sono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invece i soggetti ai quali l’utente XY si iscrive, allo scopo di ricevere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sul proprio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spazio personale i loro messaggi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804" y="1567164"/>
            <a:ext cx="2308448" cy="120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775" y="2997551"/>
            <a:ext cx="3561225" cy="225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4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endParaRPr lang="it-IT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C9E7456-B5BC-1F40-A7CF-16741082E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831028"/>
            <a:ext cx="4810125" cy="3687392"/>
          </a:xfrm>
        </p:spPr>
        <p:txBody>
          <a:bodyPr>
            <a:noAutofit/>
          </a:bodyPr>
          <a:lstStyle/>
          <a:p>
            <a:pPr algn="just"/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A dispetto del vincolo di brevità, sono molte le azioni realizzabili attraverso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Si possono ovviamente pubblicare dei messaggi testuali, corredandoli o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meno di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it-IT" sz="1800" i="1" dirty="0"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, ma si possono anche rilanciare i </a:t>
            </a:r>
            <a:r>
              <a:rPr lang="it-IT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tweet</a:t>
            </a:r>
            <a:r>
              <a:rPr lang="it-IT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inviati da altri (</a:t>
            </a:r>
            <a:r>
              <a:rPr lang="it-IT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retweet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), inviare risposte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ai lanci di terze persone (</a:t>
            </a:r>
            <a:r>
              <a:rPr lang="it-IT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reply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) indirizzare messaggi personali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uno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specifico utente (</a:t>
            </a:r>
            <a:r>
              <a:rPr lang="it-IT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lang="it-IT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) e persino contrassegnare come </a:t>
            </a:r>
            <a:r>
              <a:rPr lang="it-IT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keyword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specifiche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parole all'interno dei propri testi, attraverso l'anteposizione del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simbolo cancelletto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(#) al lemma prescelto.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325" y="1476375"/>
            <a:ext cx="3812697" cy="313029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150" y="3431596"/>
            <a:ext cx="3839261" cy="208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8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Sviluppo del </a:t>
            </a:r>
            <a:r>
              <a:rPr lang="it-IT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networking – Una statistica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11" y="1853813"/>
            <a:ext cx="7192379" cy="38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it-IT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Hashtag</a:t>
            </a:r>
            <a:endParaRPr lang="it-IT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C9E7456-B5BC-1F40-A7CF-16741082E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831028"/>
            <a:ext cx="5172075" cy="3687392"/>
          </a:xfrm>
        </p:spPr>
        <p:txBody>
          <a:bodyPr>
            <a:noAutofit/>
          </a:bodyPr>
          <a:lstStyle/>
          <a:p>
            <a:pPr algn="just"/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Inserire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hashtag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nei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Tweet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vuol dire offrire un’organizzazione in base a delle parole chiave che contraddistinguono un tema.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L’utente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che fa clic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sull’</a:t>
            </a:r>
            <a:r>
              <a:rPr lang="it-IT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hashtag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può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vedere tutti i contenuti che lo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contengono.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Oltre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a esplorare e scorrere il proprio news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feed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l’utente è sollecitato a navigare sui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in trend di quel momento e in base alla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localizzazione geografica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Inserire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uno o due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hashtag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può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aiutare il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tweet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ad essere trovato dagli altri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utenti.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743" y="1923238"/>
            <a:ext cx="2591413" cy="350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8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it-IT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Modalità di impiego</a:t>
            </a:r>
            <a:endParaRPr lang="it-IT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C9E7456-B5BC-1F40-A7CF-16741082E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831028"/>
            <a:ext cx="8820150" cy="3687392"/>
          </a:xfrm>
        </p:spPr>
        <p:txBody>
          <a:bodyPr>
            <a:noAutofit/>
          </a:bodyPr>
          <a:lstStyle/>
          <a:p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pubblicazione di informazioni di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pubblica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utilità (es. variazioni orari di sportello);</a:t>
            </a:r>
          </a:p>
          <a:p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rilancio di bandi pubblicati;</a:t>
            </a:r>
          </a:p>
          <a:p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diffusione di immagini;</a:t>
            </a:r>
          </a:p>
          <a:p>
            <a:r>
              <a:rPr lang="it-IT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podcast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it-IT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574" y="2141659"/>
            <a:ext cx="3871913" cy="347181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550" y="3372010"/>
            <a:ext cx="3623003" cy="160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endParaRPr lang="it-IT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C9E7456-B5BC-1F40-A7CF-16741082E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831028"/>
            <a:ext cx="6334125" cy="3687392"/>
          </a:xfrm>
        </p:spPr>
        <p:txBody>
          <a:bodyPr>
            <a:noAutofit/>
          </a:bodyPr>
          <a:lstStyle/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È il social in cui immagini e video sono i contenuti principali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Che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si rappresenti un’azienda, un’istituzione o un individuo, è molto probabile che ci sia un racconto da comunicare attraverso foto e video. </a:t>
            </a:r>
            <a:endParaRPr lang="it-IT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Per rappresentare un’istituzione è consigliabile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impostare un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account </a:t>
            </a:r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(è gratuito)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 collegarlo alla pagina </a:t>
            </a:r>
            <a:r>
              <a:rPr lang="it-IT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 descr="Instagram: cos'è e a cosa serve? | Tag Manager Ita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1655763"/>
            <a:ext cx="1310317" cy="127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45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endParaRPr lang="it-IT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C9E7456-B5BC-1F40-A7CF-16741082E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831028"/>
            <a:ext cx="4686300" cy="3687392"/>
          </a:xfrm>
        </p:spPr>
        <p:txBody>
          <a:bodyPr>
            <a:noAutofit/>
          </a:bodyPr>
          <a:lstStyle/>
          <a:p>
            <a:pPr algn="just"/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Requisiti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essenziali per un corretto utilizzo del profilo: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Inserire:</a:t>
            </a:r>
          </a:p>
          <a:p>
            <a:pPr lvl="1" algn="just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Una foto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profilo con logo o immagine facilmente ricollegabile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all’istituzione</a:t>
            </a:r>
          </a:p>
          <a:p>
            <a:pPr lvl="1" algn="just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bio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esaustiva 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chiara;</a:t>
            </a:r>
          </a:p>
          <a:p>
            <a:pPr lvl="1" algn="just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indirizzo web di approfondimento e informazioni di contatto a cui risponde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personalmente.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Tra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 campi da compilare c’è la possibilità di inserire l’indirizzo di un sito Internet di riferimento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che potrebbe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linkare alla social media policy.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8" b="20256"/>
          <a:stretch/>
        </p:blipFill>
        <p:spPr>
          <a:xfrm>
            <a:off x="5810250" y="1386431"/>
            <a:ext cx="2802982" cy="425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endParaRPr lang="it-IT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C9E7456-B5BC-1F40-A7CF-16741082E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831028"/>
            <a:ext cx="5514975" cy="3687392"/>
          </a:xfrm>
        </p:spPr>
        <p:txBody>
          <a:bodyPr>
            <a:noAutofit/>
          </a:bodyPr>
          <a:lstStyle/>
          <a:p>
            <a:pPr algn="just"/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Ti racconto le </a:t>
            </a:r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stories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Strumento per condividere gli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highlights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di un racconto fotografico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 un breve video.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Utile per proporre contenuti semplici e creativi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destinati a sparire dopo 24 ore, salvo scegliere di salvarli nella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al momento della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pubblicazione.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stories sono visibili nei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“home” e “ricerca” dell’applicazione in una riga posta in alto e sono indicate da una sequenza di foto profilo evidenziate con una circonferenza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colorata.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visualizzarle è necessario fare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tap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sulla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foto.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r="36113"/>
          <a:stretch/>
        </p:blipFill>
        <p:spPr>
          <a:xfrm>
            <a:off x="5848955" y="1533819"/>
            <a:ext cx="3028345" cy="230475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955" y="3985965"/>
            <a:ext cx="3076491" cy="111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5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 – Modalità di impiego</a:t>
            </a:r>
            <a:endParaRPr lang="it-IT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C9E7456-B5BC-1F40-A7CF-16741082E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831028"/>
            <a:ext cx="4867275" cy="3687392"/>
          </a:xfrm>
        </p:spPr>
        <p:txBody>
          <a:bodyPr>
            <a:noAutofit/>
          </a:bodyPr>
          <a:lstStyle/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Creazione di una Community di </a:t>
            </a:r>
            <a:r>
              <a:rPr lang="it-IT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follower</a:t>
            </a:r>
            <a:endParaRPr lang="it-IT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volta creato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l’account bisogna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dirlo a chi già ci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segue:</a:t>
            </a:r>
          </a:p>
          <a:p>
            <a:pPr lvl="1"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scriverlo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in una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newsletter;</a:t>
            </a:r>
          </a:p>
          <a:p>
            <a:pPr lvl="1"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nella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firma delle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mail;</a:t>
            </a:r>
          </a:p>
          <a:p>
            <a:pPr lvl="1"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tutti i materiali editoriali redatti e diffusi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dall’ente;</a:t>
            </a:r>
          </a:p>
          <a:p>
            <a:pPr lvl="1"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un post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o in un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tweet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inserendo il link all’account o a una foto della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gallery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algn="just">
              <a:spcBef>
                <a:spcPts val="1000"/>
              </a:spcBef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Proporre quiz e sondaggi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t="6006"/>
          <a:stretch/>
        </p:blipFill>
        <p:spPr>
          <a:xfrm>
            <a:off x="5872419" y="1952624"/>
            <a:ext cx="2652680" cy="367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1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endParaRPr lang="it-IT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C9E7456-B5BC-1F40-A7CF-16741082E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831028"/>
            <a:ext cx="7305675" cy="3687392"/>
          </a:xfrm>
        </p:spPr>
        <p:txBody>
          <a:bodyPr>
            <a:noAutofit/>
          </a:bodyPr>
          <a:lstStyle/>
          <a:p>
            <a:pPr algn="just"/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è l’applicazione di messaggistica gratuita più diffusa al mondo, ultimamente utilizzata non solo nella funzione privata di chat a due o di gruppo, ma anche come strumento di servizio pubblico, in cui uno (l’ente pubblico) parla a molti (i cittadini che accedono al servizio) attraverso singoli messaggi o liste broadcast che celano il numero di telefono degli iscritti salvaguardandone la privacy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WhatsApp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4" descr="WhatsApp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88" name="Picture 16" descr="https://www.internetmatters.org/wp-content/uploads/2018/02/Whatsapp-logo-pc-600x31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4" t="21126" r="34222" b="16135"/>
          <a:stretch/>
        </p:blipFill>
        <p:spPr bwMode="auto">
          <a:xfrm>
            <a:off x="7505700" y="1831028"/>
            <a:ext cx="1259941" cy="132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83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 </a:t>
            </a:r>
            <a:r>
              <a:rPr lang="it-IT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Modalità di impiego</a:t>
            </a:r>
            <a:endParaRPr lang="it-IT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C9E7456-B5BC-1F40-A7CF-16741082E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831028"/>
            <a:ext cx="4371975" cy="3687392"/>
          </a:xfrm>
        </p:spPr>
        <p:txBody>
          <a:bodyPr>
            <a:noAutofit/>
          </a:bodyPr>
          <a:lstStyle/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Occorre sempre social media policy per chiarie i contenuti consentiti nei messaggi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Utile per:</a:t>
            </a:r>
          </a:p>
          <a:p>
            <a:pPr lvl="1"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comunicazioni veloci:</a:t>
            </a:r>
          </a:p>
          <a:p>
            <a:pPr lvl="1"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scadenze;</a:t>
            </a:r>
          </a:p>
          <a:p>
            <a:pPr lvl="1"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informazioni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di protezione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civile;</a:t>
            </a:r>
          </a:p>
          <a:p>
            <a:pPr lvl="1"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emergenze;</a:t>
            </a:r>
          </a:p>
          <a:p>
            <a:pPr lvl="1" algn="just"/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iabilità;</a:t>
            </a:r>
          </a:p>
          <a:p>
            <a:pPr lvl="1"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invio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di moduli o di piccoli video.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75626"/>
            <a:ext cx="4275642" cy="251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3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</a:t>
            </a:r>
            <a:endParaRPr lang="it-IT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C9E7456-B5BC-1F40-A7CF-16741082E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831028"/>
            <a:ext cx="4411344" cy="3687392"/>
          </a:xfrm>
        </p:spPr>
        <p:txBody>
          <a:bodyPr>
            <a:noAutofit/>
          </a:bodyPr>
          <a:lstStyle/>
          <a:p>
            <a:pPr algn="just"/>
            <a:r>
              <a:rPr lang="it-IT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Linkedin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è uno strumento fondamentale di personal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branding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e di networking personale, ma è sempre più utilizzato anche dalle Pubbliche Amministrazioni come strumento di dialogo con le imprese e i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cittadini.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omunico Italiano vi invita al corso sull'uso strategico di LinkedIn -  Comunico Itali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74724"/>
            <a:ext cx="2382519" cy="134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7569" y="1991817"/>
            <a:ext cx="4372770" cy="35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9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it-IT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Modalità di impiego</a:t>
            </a:r>
            <a:endParaRPr lang="it-IT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C9E7456-B5BC-1F40-A7CF-16741082E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831028"/>
            <a:ext cx="4752975" cy="3687392"/>
          </a:xfrm>
        </p:spPr>
        <p:txBody>
          <a:bodyPr>
            <a:noAutofit/>
          </a:bodyPr>
          <a:lstStyle/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Presentare i propri dipendenti/collaboratori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Condividere documenti, ricerche, studi.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Fare networking con altri Centri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Organizzare eventi con esperti di settore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Strumenti per gli eventi</a:t>
            </a:r>
          </a:p>
          <a:p>
            <a:pPr lvl="1" algn="just"/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LinkedIn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aiuta le organizzazioni ad approfondire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 relazioni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con il proprio pubblico target riunendo la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propria comunità  professionale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tramite un evento chiuso e su invito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LinkedIn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/>
            <a:r>
              <a:rPr 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LinkedIn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Live: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consente di trasmettere in streaming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contenuti video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in diretta direttamente dalle pagine Aziendali o Evento.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595" y="1831028"/>
            <a:ext cx="3996686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2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Sviluppo del networking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C9E7456-B5BC-1F40-A7CF-16741082E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831028"/>
            <a:ext cx="6581775" cy="36873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Con lo sviluppo delle </a:t>
            </a:r>
            <a:r>
              <a:rPr lang="it-IT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 sociali</a:t>
            </a:r>
            <a:r>
              <a:rPr lang="it-IT" sz="1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il Web è diventato soprattutto un luogo nel quale si svolgono conversazioni, si dialoga, si creano nuove opportunità di relazione tra le persone.</a:t>
            </a:r>
          </a:p>
          <a:p>
            <a:pPr marL="0" indent="0" algn="just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Milioni di utenti in tutto il mondo accedono ogni giorno ai diversi siti sociali, attraverso i quali le informazioni nascono, circolano e si diffondono con una velocità e seguendo percorsi del tutto nuovi.</a:t>
            </a:r>
          </a:p>
          <a:p>
            <a:pPr marL="0" indent="0" algn="just">
              <a:buNone/>
            </a:pP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Questa evoluzione dell'informazione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dell'interazione via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 ormai modificato l'approccio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it-IT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settore pubblico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alla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rete. </a:t>
            </a:r>
            <a:endParaRPr lang="it-IT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it-IT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è oggi il canale di riferimento per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comunicare con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 cittadini.</a:t>
            </a:r>
          </a:p>
          <a:p>
            <a:pPr marL="0" indent="0" algn="just">
              <a:buNone/>
            </a:pPr>
            <a:r>
              <a:rPr lang="it-IT" sz="1800" dirty="0"/>
              <a:t/>
            </a:r>
            <a:br>
              <a:rPr lang="it-IT" sz="1800" dirty="0"/>
            </a:br>
            <a:endParaRPr lang="it-IT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Networking Personale Gruppo - Immagini gratis su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536" y="1959130"/>
            <a:ext cx="2062736" cy="1374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1989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2">
            <a:extLst>
              <a:ext uri="{FF2B5EF4-FFF2-40B4-BE49-F238E27FC236}">
                <a16:creationId xmlns:a16="http://schemas.microsoft.com/office/drawing/2014/main" id="{519EFBFD-6419-C748-A718-5B251A4F9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2752909"/>
            <a:ext cx="726598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sz="3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Grazie per l’attenzione!</a:t>
            </a:r>
          </a:p>
          <a:p>
            <a:endParaRPr lang="it-IT" sz="35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it-IT" dirty="0" smtClean="0">
                <a:solidFill>
                  <a:srgbClr val="E4C964"/>
                </a:solidFill>
                <a:latin typeface="Calibri" charset="0"/>
                <a:ea typeface="Calibri" charset="0"/>
                <a:cs typeface="Calibri" charset="0"/>
              </a:rPr>
              <a:t>carmineabate1980@gmail.com</a:t>
            </a:r>
            <a:endParaRPr lang="it-IT" sz="1200" i="1" dirty="0">
              <a:solidFill>
                <a:srgbClr val="E4C964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48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C9E7456-B5BC-1F40-A7CF-16741082E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831028"/>
            <a:ext cx="6224674" cy="3605496"/>
          </a:xfrm>
        </p:spPr>
        <p:txBody>
          <a:bodyPr>
            <a:noAutofit/>
          </a:bodyPr>
          <a:lstStyle/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conferma di questa tendenza va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citata la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nascita (nel 2017)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dell’associazione </a:t>
            </a:r>
            <a:r>
              <a:rPr lang="it-IT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it-IT" sz="1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Pasocial</a:t>
            </a:r>
            <a:endParaRPr lang="it-IT" sz="180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occupa di rafforzare la comunicazione nella Pubblica Amministrazione, nonché sostenere, promuovere e sviluppare l’uso consapevole ed appropriato dei social media e di tutti i nuovi mezzi di comunicazione per migliorare il rapporto tra enti e aziende pubbliche e cittadini.</a:t>
            </a:r>
          </a:p>
          <a:p>
            <a:pPr algn="just"/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 social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infatti rappresentano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un ottimo strumento utile all’istaurazione di un 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nuovo dialogo e un nuovo rapporto tra cittadini ed istituzioni volto all’informazione, all’ascolto, alla consultazione e alla </a:t>
            </a:r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partecipazione.</a:t>
            </a:r>
          </a:p>
          <a:p>
            <a:pPr marL="0" indent="0" algn="just">
              <a:buNone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Sviluppo del networking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Pa Social Day 2020 - PAsoci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" r="8022"/>
          <a:stretch/>
        </p:blipFill>
        <p:spPr bwMode="auto">
          <a:xfrm>
            <a:off x="6548008" y="1905842"/>
            <a:ext cx="2245300" cy="1336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812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C9E7456-B5BC-1F40-A7CF-16741082E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831028"/>
            <a:ext cx="6057900" cy="1897031"/>
          </a:xfrm>
        </p:spPr>
        <p:txBody>
          <a:bodyPr>
            <a:noAutofit/>
          </a:bodyPr>
          <a:lstStyle/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Essere presenti e attivi nei siti di </a:t>
            </a:r>
            <a:r>
              <a:rPr lang="it-IT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 networking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è per la PA una scelta.</a:t>
            </a:r>
          </a:p>
          <a:p>
            <a:pPr algn="just"/>
            <a:r>
              <a:rPr lang="it-IT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it-IT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esistono </a:t>
            </a:r>
            <a:r>
              <a:rPr lang="it-IT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normative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che obblighino o spingano in tale direzione gli organi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della PA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tuttavia è sempre più alto il numero di Amministrazioni che si muove in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questo senso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it-IT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networking: opportunità per la PA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ubblica Amministrazione accessibile: come includere tutti i cittadini -  Pedi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418" y="2014278"/>
            <a:ext cx="2464686" cy="1385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9C9E7456-B5BC-1F40-A7CF-16741082E5BD}"/>
              </a:ext>
            </a:extLst>
          </p:cNvPr>
          <p:cNvSpPr txBox="1">
            <a:spLocks/>
          </p:cNvSpPr>
          <p:nvPr/>
        </p:nvSpPr>
        <p:spPr>
          <a:xfrm>
            <a:off x="200024" y="3713163"/>
            <a:ext cx="8636079" cy="19062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Anche se gli italiani prediligono decisamente una Pubblica Amministrazione digitale che sia presente sui principali social network e comunichi con loro tramite essi.</a:t>
            </a:r>
          </a:p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PA social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Day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2019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il 78% degli italiani trova utili le informazioni ed i servizi della Pubblica Amministrazione sui social network e chat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Non solo, ne vorrebbe di più.</a:t>
            </a:r>
          </a:p>
          <a:p>
            <a:pPr algn="just"/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Comunicazione digitale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000" y="1831027"/>
            <a:ext cx="7026001" cy="375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5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it-IT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networking: </a:t>
            </a:r>
            <a:r>
              <a:rPr lang="it-IT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vantaggi per la PA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152399" y="1768475"/>
            <a:ext cx="8772525" cy="435133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it-IT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Efficacia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: essere presente sui social consente all’Amministrazione di raggiungere i cittadini con maggiore </a:t>
            </a:r>
            <a:r>
              <a:rPr lang="it-IT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semplicità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di quanto non potrebbe fare usando canali tradizionali. Ciò garantisce un aumento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dell’efficacia delle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azioni di comunicazione della PA.</a:t>
            </a:r>
          </a:p>
          <a:p>
            <a:pPr algn="just"/>
            <a:r>
              <a:rPr lang="it-IT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Costo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: con una presenza strutturata e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consolidata,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sfruttando le dinamiche virali di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diffusione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, l'Amministrazione può </a:t>
            </a:r>
            <a:r>
              <a:rPr lang="it-IT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minimizzare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 costi della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comunicazione.</a:t>
            </a:r>
          </a:p>
          <a:p>
            <a:pPr algn="just"/>
            <a:r>
              <a:rPr lang="it-IT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Monitoraggio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: un monitoraggio strutturato delle attività dell’utenza dei principali siti di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networking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consente di </a:t>
            </a:r>
            <a:r>
              <a:rPr lang="it-IT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comprendere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le istanze dei cittadini e il loro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punto di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vista sulle tematiche delle quali l’Ente si occupa.</a:t>
            </a:r>
          </a:p>
          <a:p>
            <a:pPr algn="just"/>
            <a:r>
              <a:rPr lang="it-IT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Ascolto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dialogo, fiducia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monitoraggio delle attività dei cittadini sui social network non è che la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premessa per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una reale attività di ascolto e di dialogo e, di fatto, obbliga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l’Amministrazione a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mantenere tale promessa. Il rischio, in caso di scarsa partecipazione e dialogo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è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di tradire la fiducia dei propri cittadini ancor prima di averla conquistata.</a:t>
            </a:r>
          </a:p>
          <a:p>
            <a:pPr algn="just"/>
            <a:r>
              <a:rPr lang="it-IT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Trasparenza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: la relazione solida tra il cittadino e la PA viene favorita dal fatto che una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presenza sui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social network realmente aperta porta necessariamente a una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maggiore trasparenza dell’Amministrazione.</a:t>
            </a:r>
          </a:p>
          <a:p>
            <a:pPr algn="just"/>
            <a:r>
              <a:rPr lang="it-IT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Collaborazione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: la relazione di fiducia permessa dall’apertura al dialogo dell’Amministrazione genera, da parte del cittadino, la disponibilità a </a:t>
            </a:r>
            <a:r>
              <a:rPr lang="it-IT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collaborare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con essa per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supportarla nella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gestione dei servizi che offre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networking: terminologia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C9E7456-B5BC-1F40-A7CF-16741082E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831028"/>
            <a:ext cx="5943080" cy="3687392"/>
          </a:xfrm>
        </p:spPr>
        <p:txBody>
          <a:bodyPr>
            <a:noAutofit/>
          </a:bodyPr>
          <a:lstStyle/>
          <a:p>
            <a:pPr algn="just"/>
            <a:r>
              <a:rPr lang="it-IT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2.0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nuovo modello delle interazioni in rete. Il Web diventa piattaforma dove vi è una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sempre maggiore presenza e partecipazione da parte degli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utenti.</a:t>
            </a:r>
          </a:p>
          <a:p>
            <a:pPr algn="just"/>
            <a:r>
              <a:rPr lang="it-IT" sz="20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it-IT" sz="20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siti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come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Linkedin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ossia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servizi che mettono in relazione singoli e gruppi con la spiccata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propensione a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favorire conversazioni digitali.</a:t>
            </a:r>
          </a:p>
        </p:txBody>
      </p:sp>
      <p:pic>
        <p:nvPicPr>
          <p:cNvPr id="3074" name="Picture 2" descr="I social network e gli italiani - Perazz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6" r="10430"/>
          <a:stretch/>
        </p:blipFill>
        <p:spPr bwMode="auto">
          <a:xfrm>
            <a:off x="6285980" y="1938337"/>
            <a:ext cx="2543695" cy="1332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6269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2718</Words>
  <Application>Microsoft Office PowerPoint</Application>
  <PresentationFormat>Presentazione su schermo (4:3)</PresentationFormat>
  <Paragraphs>216</Paragraphs>
  <Slides>40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Tema di Office</vt:lpstr>
      <vt:lpstr>Presentazione standard di PowerPoint</vt:lpstr>
      <vt:lpstr>Agenda</vt:lpstr>
      <vt:lpstr>Sviluppo del networking – Una statistica</vt:lpstr>
      <vt:lpstr>Sviluppo del networking</vt:lpstr>
      <vt:lpstr>Sviluppo del networking</vt:lpstr>
      <vt:lpstr>Social networking: opportunità per la PA</vt:lpstr>
      <vt:lpstr>Comunicazione digitale</vt:lpstr>
      <vt:lpstr>Social networking: vantaggi per la PA</vt:lpstr>
      <vt:lpstr>Social networking: terminologia</vt:lpstr>
      <vt:lpstr>Comunicazione digitale</vt:lpstr>
      <vt:lpstr>Comunicazione digitale</vt:lpstr>
      <vt:lpstr>Piano di comunicazione</vt:lpstr>
      <vt:lpstr>Tipologie di contenuti</vt:lpstr>
      <vt:lpstr>Comunicazione digitale: principi</vt:lpstr>
      <vt:lpstr>Comunicazione digitale: principi</vt:lpstr>
      <vt:lpstr>Piano editoriale</vt:lpstr>
      <vt:lpstr>Caratteristiche di un Piano editoriale</vt:lpstr>
      <vt:lpstr>Web Marketing</vt:lpstr>
      <vt:lpstr>Web Marketing</vt:lpstr>
      <vt:lpstr>Web Marketing - Strumenti</vt:lpstr>
      <vt:lpstr>I social media - Qualche statistica</vt:lpstr>
      <vt:lpstr>Come scegliere il social giusto</vt:lpstr>
      <vt:lpstr>Facebook</vt:lpstr>
      <vt:lpstr>Facebook</vt:lpstr>
      <vt:lpstr>Facebook</vt:lpstr>
      <vt:lpstr>Facebook - Modalità di impiego</vt:lpstr>
      <vt:lpstr>Pagine Facebook di Centri per famiglie</vt:lpstr>
      <vt:lpstr>Twitter</vt:lpstr>
      <vt:lpstr>Twitter</vt:lpstr>
      <vt:lpstr>Twitter - Hashtag</vt:lpstr>
      <vt:lpstr>Twitter - Modalità di impiego</vt:lpstr>
      <vt:lpstr>Instagram</vt:lpstr>
      <vt:lpstr>Instagram</vt:lpstr>
      <vt:lpstr>Instagram</vt:lpstr>
      <vt:lpstr>Instagram – Modalità di impiego</vt:lpstr>
      <vt:lpstr>WhatsApp</vt:lpstr>
      <vt:lpstr>WhatsApp - Modalità di impiego</vt:lpstr>
      <vt:lpstr>Linkedin</vt:lpstr>
      <vt:lpstr>Linkedin - Modalità di impiego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di Microsoft Office</dc:creator>
  <cp:lastModifiedBy>CA</cp:lastModifiedBy>
  <cp:revision>143</cp:revision>
  <dcterms:created xsi:type="dcterms:W3CDTF">2019-07-29T09:27:18Z</dcterms:created>
  <dcterms:modified xsi:type="dcterms:W3CDTF">2021-05-22T16:44:36Z</dcterms:modified>
</cp:coreProperties>
</file>