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x="7559675" cy="10691800"/>
  <p:embeddedFontLst>
    <p:embeddedFont>
      <p:font typeface="Arial Narr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iI88GnJiAAj2kAG2u8jdH+A7Ou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BCC4AE-9BCF-4D54-A623-BA6C4E28A63D}">
  <a:tblStyle styleId="{B7BCC4AE-9BCF-4D54-A623-BA6C4E28A63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rialNarrow-bold.fntdata"/><Relationship Id="rId10" Type="http://schemas.openxmlformats.org/officeDocument/2006/relationships/slide" Target="slides/slide4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7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6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"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"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2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3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4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"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2"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3"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4"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5"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0"/>
          <p:cNvSpPr txBox="1"/>
          <p:nvPr>
            <p:ph idx="6"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1"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2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4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/>
          <p:nvPr>
            <p:ph idx="1"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2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6"/>
          <p:cNvSpPr txBox="1"/>
          <p:nvPr>
            <p:ph idx="3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7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7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 txBox="1"/>
          <p:nvPr>
            <p:ph idx="3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8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8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8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8"/>
          <p:cNvSpPr txBox="1"/>
          <p:nvPr>
            <p:ph idx="3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9"/>
          <p:cNvSpPr txBox="1"/>
          <p:nvPr>
            <p:ph idx="1"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9"/>
          <p:cNvSpPr txBox="1"/>
          <p:nvPr>
            <p:ph idx="2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0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0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0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0"/>
          <p:cNvSpPr txBox="1"/>
          <p:nvPr>
            <p:ph idx="3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4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1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1"/>
          <p:cNvSpPr txBox="1"/>
          <p:nvPr>
            <p:ph idx="1"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idx="2"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1"/>
          <p:cNvSpPr txBox="1"/>
          <p:nvPr>
            <p:ph idx="3"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1"/>
          <p:cNvSpPr txBox="1"/>
          <p:nvPr>
            <p:ph idx="4"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5"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1"/>
          <p:cNvSpPr txBox="1"/>
          <p:nvPr>
            <p:ph idx="6"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2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/>
          <p:nvPr>
            <p:ph idx="1"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2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3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3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3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26"/>
          <p:cNvSpPr txBox="1"/>
          <p:nvPr>
            <p:ph idx="10"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26"/>
          <p:cNvSpPr txBox="1"/>
          <p:nvPr>
            <p:ph idx="11"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26"/>
          <p:cNvSpPr txBox="1"/>
          <p:nvPr>
            <p:ph idx="12"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26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899640" y="1776240"/>
            <a:ext cx="7265520" cy="161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gestione dello stress d’emergenza sui luoghi di lavoro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899640" y="3618360"/>
            <a:ext cx="7265520" cy="208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E4C964"/>
                </a:solidFill>
                <a:latin typeface="Calibri"/>
                <a:ea typeface="Calibri"/>
                <a:cs typeface="Calibri"/>
                <a:sym typeface="Calibri"/>
              </a:rPr>
              <a:t>Valentina Nardi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E4C964"/>
                </a:solidFill>
                <a:latin typeface="Calibri"/>
                <a:ea typeface="Calibri"/>
                <a:cs typeface="Calibri"/>
                <a:sym typeface="Calibri"/>
              </a:rPr>
              <a:t>Counsellor e Consulente del Lavoro, specializzata in consulenza organizzativa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600" u="none" cap="none" strike="noStrike">
                <a:solidFill>
                  <a:srgbClr val="E4C964"/>
                </a:solidFill>
                <a:latin typeface="Calibri"/>
                <a:ea typeface="Calibri"/>
                <a:cs typeface="Calibri"/>
                <a:sym typeface="Calibri"/>
              </a:rPr>
              <a:t>Formatrice Studiare Sviluppo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Roma| Gennaio 2020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it-IT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SINTOMATOLOGIA DELLO STRESS</a:t>
            </a:r>
            <a:br>
              <a:rPr b="0" i="0" lang="it-IT" sz="1800" u="none" cap="none" strike="noStrike"/>
            </a:br>
            <a:r>
              <a:rPr b="0" i="1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Sintomi comportamentali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554760" y="25200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Digrignare</a:t>
            </a: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i denti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Alimentazione compulsiva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Aumentata </a:t>
            </a: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assunzione di alcolici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Atteggiamento critico </a:t>
            </a: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verso gli altri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Comportamenti prepotenti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Difficoltà a portare a termine i compiti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SINTOMATOLOGIA DELLO STRESS</a:t>
            </a:r>
            <a:br>
              <a:rPr b="0" i="0" lang="it-IT" sz="1800" u="none" cap="none" strike="noStrike"/>
            </a:br>
            <a:r>
              <a:rPr b="0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Sintomi emozionali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2" name="Google Shape;182;p11"/>
          <p:cNvGraphicFramePr/>
          <p:nvPr/>
        </p:nvGraphicFramePr>
        <p:xfrm>
          <a:off x="457200" y="2377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{B7BCC4AE-9BCF-4D54-A623-BA6C4E28A63D}</a:tableStyleId>
              </a:tblPr>
              <a:tblGrid>
                <a:gridCol w="4114800"/>
                <a:gridCol w="4114800"/>
              </a:tblGrid>
              <a:tr h="330200">
                <a:tc>
                  <a:txBody>
                    <a:bodyPr/>
                    <a:lstStyle/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70"/>
                        <a:buFont typeface="Noto Sans Symbols"/>
                        <a:buChar char="●"/>
                      </a:pPr>
                      <a:r>
                        <a:rPr b="0" lang="it-IT" sz="26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Tensione</a:t>
                      </a:r>
                      <a:endParaRPr b="0" sz="2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70"/>
                        <a:buFont typeface="Noto Sans Symbols"/>
                        <a:buChar char="●"/>
                      </a:pPr>
                      <a:r>
                        <a:rPr b="0" lang="it-IT" sz="26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Rabbia</a:t>
                      </a:r>
                      <a:endParaRPr b="0" sz="2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70"/>
                        <a:buFont typeface="Noto Sans Symbols"/>
                        <a:buChar char="●"/>
                      </a:pPr>
                      <a:r>
                        <a:rPr b="0" lang="it-IT" sz="26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Nervosismo</a:t>
                      </a:r>
                      <a:endParaRPr b="0" sz="2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70"/>
                        <a:buFont typeface="Noto Sans Symbols"/>
                        <a:buChar char="●"/>
                      </a:pPr>
                      <a:r>
                        <a:rPr b="0" lang="it-IT" sz="26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Ansia</a:t>
                      </a:r>
                      <a:endParaRPr b="0" sz="2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70"/>
                        <a:buFont typeface="Noto Sans Symbols"/>
                        <a:buChar char="●"/>
                      </a:pPr>
                      <a:r>
                        <a:rPr b="0" lang="it-IT" sz="26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Pianto frequente</a:t>
                      </a:r>
                      <a:endParaRPr b="0" sz="2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70"/>
                        <a:buFont typeface="Noto Sans Symbols"/>
                        <a:buChar char="●"/>
                      </a:pPr>
                      <a:r>
                        <a:rPr b="0" lang="it-IT" sz="26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Infelicità</a:t>
                      </a:r>
                      <a:endParaRPr b="0" sz="2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70"/>
                        <a:buFont typeface="Noto Sans Symbols"/>
                        <a:buChar char="●"/>
                      </a:pPr>
                      <a:r>
                        <a:rPr b="0" lang="it-IT" sz="26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Tristezza</a:t>
                      </a:r>
                      <a:endParaRPr b="0" sz="2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70"/>
                        <a:buFont typeface="Noto Sans Symbols"/>
                        <a:buChar char="●"/>
                      </a:pPr>
                      <a:r>
                        <a:rPr b="0" lang="it-IT" sz="26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Predisposizione ad agitarsi o sentirsi sconvolti</a:t>
                      </a:r>
                      <a:endParaRPr b="0" sz="2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457200" y="174204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SINTOMATOLOGIA DELLO STRESS</a:t>
            </a:r>
            <a:br>
              <a:rPr b="0" i="0" lang="it-IT" sz="1800" u="none" cap="none" strike="noStrike"/>
            </a:br>
            <a:r>
              <a:rPr b="0" i="1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Sintomi emozionali specifici contesto Covid-19</a:t>
            </a:r>
            <a:br>
              <a:rPr b="0" i="0" lang="it-IT" sz="1800" u="none" cap="none" strike="noStrike"/>
            </a:b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457200" y="240912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Paura del contagio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Forte senso di angoscia verso il futuro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Solitudine data dall’isolamento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Noia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Inutilità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Impotenza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SINTOMATOLOGIA DELLO STRESS</a:t>
            </a:r>
            <a:br>
              <a:rPr b="0" i="0" lang="it-IT" sz="1800" u="none" cap="none" strike="noStrike"/>
            </a:br>
            <a:r>
              <a:rPr b="0" i="1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Sintomi cognitivi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288000" y="24480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Difficoltà a pensar</a:t>
            </a: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e in maniera chiara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Problemi nella </a:t>
            </a: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presa di decisione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Distrazione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Preoccupazione costante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Perdita del senso dell’umorismo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600"/>
              <a:buFont typeface="Noto Sans Symbols"/>
              <a:buChar char="∙"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Mancanza di creatività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DISTURBI PSICOLOGICI CORRELATI ALLO STRESS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457200" y="231228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Noto Sans Symbols"/>
              <a:buChar char="∙"/>
            </a:pPr>
            <a:r>
              <a:rPr b="1" i="0" lang="it-IT" sz="3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Disturbi d’ansia</a:t>
            </a:r>
            <a:endParaRPr b="1" i="0" sz="3200" u="none" cap="none" strike="noStrike">
              <a:solidFill>
                <a:srgbClr val="2A6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Noto Sans Symbols"/>
              <a:buChar char="∙"/>
            </a:pPr>
            <a:r>
              <a:rPr b="1" i="0" lang="it-IT" sz="3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Disturbo acuto da stress</a:t>
            </a:r>
            <a:endParaRPr b="1" i="0" sz="3200" u="none" cap="none" strike="noStrike">
              <a:solidFill>
                <a:srgbClr val="2A6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Noto Sans Symbols"/>
              <a:buChar char="∙"/>
            </a:pPr>
            <a:r>
              <a:rPr b="1" i="0" lang="it-IT" sz="3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Disturbo da stress post-traumatico</a:t>
            </a:r>
            <a:endParaRPr b="1" i="0" sz="3200" u="none" cap="none" strike="noStrike">
              <a:solidFill>
                <a:srgbClr val="2A6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Noto Sans Symbols"/>
              <a:buChar char="∙"/>
            </a:pPr>
            <a:r>
              <a:rPr b="1" i="0" lang="it-IT" sz="3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Disturbi psicosomatici</a:t>
            </a:r>
            <a:endParaRPr b="1" i="0" sz="3200" u="none" cap="none" strike="noStrike">
              <a:solidFill>
                <a:srgbClr val="2A6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Noto Sans Symbols"/>
              <a:buChar char="∙"/>
            </a:pPr>
            <a:r>
              <a:rPr b="1" i="0" lang="it-IT" sz="3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Disturbi depressivi</a:t>
            </a:r>
            <a:endParaRPr b="1" i="0" sz="3200" u="none" cap="none" strike="noStrike">
              <a:solidFill>
                <a:srgbClr val="2A6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SINTOMI TIPICI DELL’ANSIA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Senso di </a:t>
            </a:r>
            <a:r>
              <a:rPr b="0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vuoto mentale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Senso crescente di </a:t>
            </a:r>
            <a:r>
              <a:rPr b="0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allarme e pericolo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Induzione di </a:t>
            </a:r>
            <a:r>
              <a:rPr b="0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immagini, ricordi e pensieri negativi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∙"/>
            </a:pPr>
            <a:r>
              <a:rPr b="0" i="0" lang="it-IT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Sensazione marcata di </a:t>
            </a:r>
            <a:r>
              <a:rPr b="0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essere osservati e di essere al centro dell’attenzione altrui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strategia principale istintiva di gestione dell’ansia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0" i="0" lang="it-IT" sz="2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0" i="0" lang="it-IT" sz="26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evitamento della situazione temuta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SINTOMI FISICI DELL’ANSIA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∙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Tensione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∙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Tremore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∙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Sudore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∙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Palpitazione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∙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Aumento della frequenza cardiaca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∙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Vertigini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∙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Nausea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∙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Formicolii alle estremità e intorno alla bocca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∙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Derealizzazione e depersonalizzazione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Escalation sintomi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Disturbo acuto da stress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Disturbo da Stress Post-Traumatico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1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Cosa permette al disagio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1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 divenire un </a:t>
            </a:r>
            <a:r>
              <a:rPr b="1" i="1" lang="it-IT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percorso di crescita</a:t>
            </a:r>
            <a:r>
              <a:rPr b="1" i="1" lang="it-IT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?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SINDROME GENERALE DI ADATTAMENTO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Risposta che l'organismo mette in atto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quando è soggetto ad una situazione nuova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per cui non possiede ancora le risorse necessarie (Selye)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OBIETTIVI DEL WEBINAR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4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Approfondire elementi </a:t>
            </a:r>
            <a:r>
              <a:rPr b="1" i="1" lang="it-IT" sz="2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stressogeni</a:t>
            </a: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legati all’emergenza in corso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Individuare i </a:t>
            </a:r>
            <a:r>
              <a:rPr b="1" i="0" lang="it-IT" sz="2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segnali dello stress e suoi sintomi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Riconoscere </a:t>
            </a:r>
            <a:r>
              <a:rPr b="1" i="0" lang="it-IT" sz="2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conseguenze emotive del trauma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Riconoscere sintomi e decorso di eventuali </a:t>
            </a:r>
            <a:r>
              <a:rPr b="1" i="0" lang="it-IT" sz="2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disturbi psicologici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Usare lo stress come leva per trasformare le difficoltà in risorse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/>
        </p:nvSpPr>
        <p:spPr>
          <a:xfrm>
            <a:off x="457200" y="174204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LIVELLO DI ATTIVAZIONE OTTIMALE</a:t>
            </a:r>
            <a:br>
              <a:rPr b="0" i="0" lang="it-IT" sz="1800" u="none" cap="none" strike="noStrike"/>
            </a:b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b="1" i="0" lang="it-IT" sz="3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stress </a:t>
            </a:r>
            <a: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diviene un ingrediente positivo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nella vita delle persone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necessario per la loro evoluzione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EVOLUZIONE DELLA SINDROME DA STRESS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Stadio 1: Reazione d'allarme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1" lang="it-IT" sz="3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Fase di shock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1" lang="it-IT" sz="3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Fase di antishock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EVOLUZIONE DELLA SINDROME DA STRESS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2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Stadio 2: Resistenza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Tentativo del corpo di </a:t>
            </a:r>
            <a:r>
              <a:rPr b="1" i="1" lang="it-IT" sz="32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combattere e contrastare gli effetti negativi dell'affaticamento prolungato,</a:t>
            </a:r>
            <a:r>
              <a:rPr b="0" i="0" lang="it-IT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producendo risposte ormonali emotive cognitive e comportamentali</a:t>
            </a:r>
            <a:r>
              <a:rPr b="0" i="0" lang="it-IT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EVOLUZIONE DELLA SINDROME DA STRESS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Stadio 3: Esaurimento o Recupero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Esaurimento</a:t>
            </a:r>
            <a:r>
              <a:rPr b="0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i fattori di stress continuano ad agire, il soggetto può venire sopraffatto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Recupero</a:t>
            </a:r>
            <a:r>
              <a:rPr b="0" i="0" lang="it-IT" sz="26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se il corpo è riuscito ad eliminare gli effetti dello </a:t>
            </a:r>
            <a:r>
              <a:rPr b="0" i="1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stressor</a:t>
            </a:r>
            <a:r>
              <a:rPr b="0" i="0" lang="it-IT" sz="26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,c’è adattamento o risoluzione del problema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/>
        </p:nvSpPr>
        <p:spPr>
          <a:xfrm>
            <a:off x="457200" y="1519920"/>
            <a:ext cx="849060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CONSIGLI PRATICI PER  LA GESTIONE DELLO STRESS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8" name="Google Shape;258;p24"/>
          <p:cNvGraphicFramePr/>
          <p:nvPr/>
        </p:nvGraphicFramePr>
        <p:xfrm>
          <a:off x="457200" y="218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{B7BCC4AE-9BCF-4D54-A623-BA6C4E28A63D}</a:tableStyleId>
              </a:tblPr>
              <a:tblGrid>
                <a:gridCol w="4114800"/>
                <a:gridCol w="4114800"/>
              </a:tblGrid>
              <a:tr h="279400">
                <a:tc>
                  <a:txBody>
                    <a:bodyPr/>
                    <a:lstStyle/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Scelta delle informazioni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Condivisione di emozioni/preoccupazioni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Continuità con routine e abitudini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Tempo su nuovi progetti 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Spazi personali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Consultazione delle risorse del Governo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Rispetto del ciclo sonno-veglia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Alimentazione sana 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Attività fisica/esercizi di rilassamento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contro vissuti di solitudine e isolamento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Char char="●"/>
                      </a:pPr>
                      <a:r>
                        <a:rPr b="0" lang="it-IT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Contatto con professionista</a:t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65375" lvl="0" marL="228600" marR="0" rtl="0" algn="ctr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90"/>
                        <a:buFont typeface="Noto Sans Symbols"/>
                        <a:buNone/>
                      </a:pPr>
                      <a:r>
                        <a:t/>
                      </a:r>
                      <a:endParaRPr b="0"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/>
          <p:nvPr/>
        </p:nvSpPr>
        <p:spPr>
          <a:xfrm>
            <a:off x="1187650" y="2752924"/>
            <a:ext cx="7265400" cy="18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Grazie per l’attenzione!</a:t>
            </a: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E4C964"/>
                </a:solidFill>
                <a:latin typeface="Calibri"/>
                <a:ea typeface="Calibri"/>
                <a:cs typeface="Calibri"/>
                <a:sym typeface="Calibri"/>
              </a:rPr>
              <a:t>Dr.ssa Valentina Nardi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E4C964"/>
                </a:solidFill>
                <a:latin typeface="Calibri"/>
                <a:ea typeface="Calibri"/>
                <a:cs typeface="Calibri"/>
                <a:sym typeface="Calibri"/>
              </a:rPr>
              <a:t>Valentina_nardi@yahoo.it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SUSSEGUIRSI DI EVENTI FUORI CONTROLLO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▪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Nascita e diffusione del </a:t>
            </a:r>
            <a:r>
              <a:rPr b="1" i="0" lang="it-IT" sz="224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Coronavirus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▪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Arrivo del virus in Italia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▪"/>
            </a:pPr>
            <a:r>
              <a:rPr b="1" i="0" lang="it-IT" sz="224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Contagio</a:t>
            </a: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in tutta Europa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▪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Minaccia per l’</a:t>
            </a:r>
            <a:r>
              <a:rPr b="1" i="0" lang="it-IT" sz="224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economia mondiale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▪"/>
            </a:pPr>
            <a:r>
              <a:rPr b="1" i="0" lang="it-IT" sz="224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Emergenza sanitaria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▪"/>
            </a:pPr>
            <a:r>
              <a:rPr b="0" i="0" lang="it-IT" sz="224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Paura del contagio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▪"/>
            </a:pPr>
            <a:r>
              <a:rPr b="1" i="0" lang="it-IT" sz="224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Restrizioni normative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▪"/>
            </a:pPr>
            <a:r>
              <a:rPr b="1" i="0" lang="it-IT" sz="224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Psicosi collettiva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240"/>
              <a:buFont typeface="Noto Sans Symbols"/>
              <a:buChar char="▪"/>
            </a:pPr>
            <a:r>
              <a:rPr b="1" i="0" lang="it-IT" sz="224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Disagio individuale</a:t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24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C0S’E’ LO STRESS?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8920" y="2189160"/>
            <a:ext cx="2625480" cy="327852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4388040" y="2442600"/>
            <a:ext cx="4571640" cy="2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8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Risposta aspecifica</a:t>
            </a: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dell’organismo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ad ogni richiesta effettuata su di esso (Seyle, 1936)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4020480" y="1988280"/>
            <a:ext cx="4571640" cy="264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</a:t>
            </a:r>
            <a:r>
              <a:rPr b="1" i="0" lang="it-IT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stress</a:t>
            </a: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è la </a:t>
            </a:r>
            <a:r>
              <a:rPr b="0" i="0" lang="it-IT" sz="2800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reazione</a:t>
            </a: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quello che ci capita nell’ambiente e ai suoi stimoli.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sforzo che noi mettiamo in atto per adattarci alle situazioni complesse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gratuita di alba, arrampicarsi, arrampicata, arrampicata su roccia"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400" y="1988280"/>
            <a:ext cx="3107880" cy="297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457200" y="17730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«Lo stress è come una spezia.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Nella giusta proporzione esalta il sapore di un piatto.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Troppo poca produce un blando, noioso pasto, troppa può soffocarlo» (D. Tubesing)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 flipH="1">
            <a:off x="2420280" y="3821760"/>
            <a:ext cx="801000" cy="659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sp>
      <p:sp>
        <p:nvSpPr>
          <p:cNvPr id="150" name="Google Shape;150;p6"/>
          <p:cNvSpPr/>
          <p:nvPr/>
        </p:nvSpPr>
        <p:spPr>
          <a:xfrm>
            <a:off x="5956200" y="3821760"/>
            <a:ext cx="718560" cy="659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sp>
      <p:sp>
        <p:nvSpPr>
          <p:cNvPr id="151" name="Google Shape;151;p6"/>
          <p:cNvSpPr/>
          <p:nvPr/>
        </p:nvSpPr>
        <p:spPr>
          <a:xfrm>
            <a:off x="1249200" y="4977000"/>
            <a:ext cx="15721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EUSTRESS</a:t>
            </a:r>
            <a:endParaRPr b="1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6204240" y="4977000"/>
            <a:ext cx="1534680" cy="45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DISTRESS</a:t>
            </a:r>
            <a:endParaRPr b="1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FATTORI OGGETTIVI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457200" y="2140200"/>
            <a:ext cx="8229240" cy="351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Char char="•"/>
            </a:pPr>
            <a:r>
              <a:rPr b="0" i="0" lang="it-IT" sz="265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Situazione globale fuori controllo</a:t>
            </a:r>
            <a:endParaRPr b="0" i="0" sz="265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Char char="•"/>
            </a:pPr>
            <a:r>
              <a:rPr b="1" i="0" lang="it-IT" sz="2656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Restrizione normativa</a:t>
            </a:r>
            <a:r>
              <a:rPr b="0" i="0" lang="it-IT" sz="265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costrizione</a:t>
            </a:r>
            <a:endParaRPr b="0" i="0" sz="265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Char char="•"/>
            </a:pPr>
            <a:r>
              <a:rPr b="1" i="0" lang="it-IT" sz="2656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Isolamento sociale</a:t>
            </a:r>
            <a:endParaRPr b="0" i="0" sz="265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Char char="•"/>
            </a:pPr>
            <a:r>
              <a:rPr b="1" i="0" lang="it-IT" sz="2656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Ipertecnologia</a:t>
            </a:r>
            <a:r>
              <a:rPr b="0" i="0" lang="it-IT" sz="265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digital divide</a:t>
            </a:r>
            <a:endParaRPr b="0" i="0" sz="265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Char char="•"/>
            </a:pPr>
            <a:r>
              <a:rPr b="1" i="0" lang="it-IT" sz="2656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Incertezza sul futuro</a:t>
            </a:r>
            <a:endParaRPr b="0" i="0" sz="265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Char char="•"/>
            </a:pPr>
            <a:r>
              <a:rPr b="1" i="0" lang="it-IT" sz="2656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Perdite economiche</a:t>
            </a:r>
            <a:endParaRPr b="0" i="0" sz="265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Char char="•"/>
            </a:pPr>
            <a:r>
              <a:rPr b="1" i="0" lang="it-IT" sz="2656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Problemi di salute</a:t>
            </a:r>
            <a:endParaRPr b="0" i="0" sz="265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656"/>
              <a:buFont typeface="Arial"/>
              <a:buChar char="•"/>
            </a:pPr>
            <a:r>
              <a:rPr b="0" i="0" lang="it-IT" sz="265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Attesa di ritorno alla normalità</a:t>
            </a:r>
            <a:endParaRPr b="0" i="0" sz="265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65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/>
        </p:nvSpPr>
        <p:spPr>
          <a:xfrm>
            <a:off x="329760" y="1519920"/>
            <a:ext cx="881388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FATTORI SOGGETTIVI </a:t>
            </a:r>
            <a:br>
              <a:rPr b="0" i="0" lang="it-IT" sz="1800" u="none" cap="none" strike="noStrike"/>
            </a:br>
            <a:r>
              <a:rPr b="0" i="1" lang="it-IT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Fattori di rischio e fattori di protezione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432000" y="2304000"/>
            <a:ext cx="8229240" cy="3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24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22"/>
              <a:buFont typeface="Arial"/>
              <a:buChar char="•"/>
            </a:pPr>
            <a:r>
              <a:rPr b="0" i="0" lang="it-IT" sz="2522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Caratteristiche di </a:t>
            </a:r>
            <a:r>
              <a:rPr b="1" i="0" lang="it-IT" sz="2522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temperamento e personalità</a:t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522"/>
              <a:buFont typeface="Arial"/>
              <a:buChar char="•"/>
            </a:pPr>
            <a:r>
              <a:rPr b="0" i="0" lang="it-IT" sz="2522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Situazione di vita attuale</a:t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522"/>
              <a:buFont typeface="Arial"/>
              <a:buChar char="•"/>
            </a:pPr>
            <a:r>
              <a:rPr b="1" i="0" lang="it-IT" sz="2522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Livello culturale</a:t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522"/>
              <a:buFont typeface="Arial"/>
              <a:buChar char="•"/>
            </a:pPr>
            <a:r>
              <a:rPr b="1" i="0" lang="it-IT" sz="2522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Condizioni socio-economiche</a:t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522"/>
              <a:buFont typeface="Arial"/>
              <a:buChar char="•"/>
            </a:pPr>
            <a:r>
              <a:rPr b="1" i="0" lang="it-IT" sz="2522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Risonanza soggettiva </a:t>
            </a:r>
            <a:r>
              <a:rPr b="0" i="0" lang="it-IT" sz="2522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dell'evento</a:t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522"/>
              <a:buFont typeface="Arial"/>
              <a:buChar char="•"/>
            </a:pPr>
            <a:r>
              <a:rPr b="1" i="0" lang="it-IT" sz="2522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Età del soggetto</a:t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522"/>
              <a:buFont typeface="Arial"/>
              <a:buChar char="•"/>
            </a:pPr>
            <a:r>
              <a:rPr b="1" i="0" lang="it-IT" sz="2522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Tempi di reazione</a:t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D0D0D"/>
              </a:buClr>
              <a:buSzPts val="2522"/>
              <a:buFont typeface="Arial"/>
              <a:buChar char="•"/>
            </a:pPr>
            <a:r>
              <a:rPr b="1" i="0" lang="it-IT" sz="2522" u="none" cap="none" strike="noStrike">
                <a:solidFill>
                  <a:srgbClr val="2A6099"/>
                </a:solidFill>
                <a:latin typeface="Calibri"/>
                <a:ea typeface="Calibri"/>
                <a:cs typeface="Calibri"/>
                <a:sym typeface="Calibri"/>
              </a:rPr>
              <a:t>Durata esposizione</a:t>
            </a:r>
            <a:r>
              <a:rPr b="0" i="0" lang="it-IT" sz="2522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allo </a:t>
            </a:r>
            <a:r>
              <a:rPr b="0" i="1" lang="it-IT" sz="252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stressor</a:t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5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457200" y="1519920"/>
            <a:ext cx="8229240" cy="44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SINTOMATOLOGIA DELLO STRESS</a:t>
            </a:r>
            <a:br>
              <a:rPr b="0" i="0" lang="it-IT" sz="1800" u="none" cap="none" strike="noStrike"/>
            </a:br>
            <a:r>
              <a:rPr b="0" i="1" lang="it-IT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Sintomi fisici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9"/>
          <p:cNvGraphicFramePr/>
          <p:nvPr/>
        </p:nvGraphicFramePr>
        <p:xfrm>
          <a:off x="792000" y="2568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{B7BCC4AE-9BCF-4D54-A623-BA6C4E28A63D}</a:tableStyleId>
              </a:tblPr>
              <a:tblGrid>
                <a:gridCol w="3898075"/>
                <a:gridCol w="3897725"/>
              </a:tblGrid>
              <a:tr h="304800">
                <a:tc>
                  <a:txBody>
                    <a:bodyPr/>
                    <a:lstStyle/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 di testa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 di schiena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Indigestione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Tensione nel collo e nelle spalle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Dolore allo stomaco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Tachicardia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Problemi del sonno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Stanchezza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Perdita di appetito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28240" lvl="0" marL="228600" marR="0" rtl="0" algn="l">
                        <a:lnSpc>
                          <a:spcPct val="90000"/>
                        </a:lnSpc>
                        <a:spcBef>
                          <a:spcPts val="1001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b="0" lang="it-IT" sz="2400" u="none" cap="none" strike="noStrike">
                          <a:solidFill>
                            <a:srgbClr val="0D0D0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Problemi sessuali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2019-07-29T09:27:18Z</dcterms:created>
  <dc:creator>Utente di Microsoft Office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